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00"/>
  </p:notesMasterIdLst>
  <p:handoutMasterIdLst>
    <p:handoutMasterId r:id="rId101"/>
  </p:handoutMasterIdLst>
  <p:sldIdLst>
    <p:sldId id="312" r:id="rId2"/>
    <p:sldId id="552" r:id="rId3"/>
    <p:sldId id="313" r:id="rId4"/>
    <p:sldId id="397" r:id="rId5"/>
    <p:sldId id="286" r:id="rId6"/>
    <p:sldId id="425" r:id="rId7"/>
    <p:sldId id="374" r:id="rId8"/>
    <p:sldId id="554" r:id="rId9"/>
    <p:sldId id="553" r:id="rId10"/>
    <p:sldId id="344" r:id="rId11"/>
    <p:sldId id="377" r:id="rId12"/>
    <p:sldId id="426" r:id="rId13"/>
    <p:sldId id="556" r:id="rId14"/>
    <p:sldId id="555" r:id="rId15"/>
    <p:sldId id="557" r:id="rId16"/>
    <p:sldId id="477" r:id="rId17"/>
    <p:sldId id="559" r:id="rId18"/>
    <p:sldId id="558" r:id="rId19"/>
    <p:sldId id="560" r:id="rId20"/>
    <p:sldId id="561" r:id="rId21"/>
    <p:sldId id="429" r:id="rId22"/>
    <p:sldId id="562" r:id="rId23"/>
    <p:sldId id="563" r:id="rId24"/>
    <p:sldId id="427" r:id="rId25"/>
    <p:sldId id="430" r:id="rId26"/>
    <p:sldId id="437" r:id="rId27"/>
    <p:sldId id="438" r:id="rId28"/>
    <p:sldId id="439" r:id="rId29"/>
    <p:sldId id="564" r:id="rId30"/>
    <p:sldId id="565" r:id="rId31"/>
    <p:sldId id="380" r:id="rId32"/>
    <p:sldId id="457" r:id="rId33"/>
    <p:sldId id="566" r:id="rId34"/>
    <p:sldId id="567" r:id="rId35"/>
    <p:sldId id="568" r:id="rId36"/>
    <p:sldId id="375" r:id="rId37"/>
    <p:sldId id="446" r:id="rId38"/>
    <p:sldId id="447" r:id="rId39"/>
    <p:sldId id="448" r:id="rId40"/>
    <p:sldId id="386" r:id="rId41"/>
    <p:sldId id="433" r:id="rId42"/>
    <p:sldId id="569" r:id="rId43"/>
    <p:sldId id="434" r:id="rId44"/>
    <p:sldId id="436" r:id="rId45"/>
    <p:sldId id="435" r:id="rId46"/>
    <p:sldId id="440" r:id="rId47"/>
    <p:sldId id="570" r:id="rId48"/>
    <p:sldId id="451" r:id="rId49"/>
    <p:sldId id="432" r:id="rId50"/>
    <p:sldId id="571" r:id="rId51"/>
    <p:sldId id="372" r:id="rId52"/>
    <p:sldId id="572" r:id="rId53"/>
    <p:sldId id="441" r:id="rId54"/>
    <p:sldId id="442" r:id="rId55"/>
    <p:sldId id="473" r:id="rId56"/>
    <p:sldId id="474" r:id="rId57"/>
    <p:sldId id="449" r:id="rId58"/>
    <p:sldId id="573" r:id="rId59"/>
    <p:sldId id="450" r:id="rId60"/>
    <p:sldId id="574" r:id="rId61"/>
    <p:sldId id="445" r:id="rId62"/>
    <p:sldId id="575" r:id="rId63"/>
    <p:sldId id="478" r:id="rId64"/>
    <p:sldId id="444" r:id="rId65"/>
    <p:sldId id="452" r:id="rId66"/>
    <p:sldId id="443" r:id="rId67"/>
    <p:sldId id="390" r:id="rId68"/>
    <p:sldId id="489" r:id="rId69"/>
    <p:sldId id="490" r:id="rId70"/>
    <p:sldId id="491" r:id="rId71"/>
    <p:sldId id="476" r:id="rId72"/>
    <p:sldId id="576" r:id="rId73"/>
    <p:sldId id="577" r:id="rId74"/>
    <p:sldId id="579" r:id="rId75"/>
    <p:sldId id="580" r:id="rId76"/>
    <p:sldId id="520" r:id="rId77"/>
    <p:sldId id="581" r:id="rId78"/>
    <p:sldId id="495" r:id="rId79"/>
    <p:sldId id="582" r:id="rId80"/>
    <p:sldId id="583" r:id="rId81"/>
    <p:sldId id="584" r:id="rId82"/>
    <p:sldId id="585" r:id="rId83"/>
    <p:sldId id="494" r:id="rId84"/>
    <p:sldId id="513" r:id="rId85"/>
    <p:sldId id="514" r:id="rId86"/>
    <p:sldId id="515" r:id="rId87"/>
    <p:sldId id="578" r:id="rId88"/>
    <p:sldId id="586" r:id="rId89"/>
    <p:sldId id="587" r:id="rId90"/>
    <p:sldId id="588" r:id="rId91"/>
    <p:sldId id="497" r:id="rId92"/>
    <p:sldId id="499" r:id="rId93"/>
    <p:sldId id="501" r:id="rId94"/>
    <p:sldId id="503" r:id="rId95"/>
    <p:sldId id="589" r:id="rId96"/>
    <p:sldId id="590" r:id="rId97"/>
    <p:sldId id="498" r:id="rId98"/>
    <p:sldId id="591" r:id="rId99"/>
  </p:sldIdLst>
  <p:sldSz cx="12192000" cy="6858000"/>
  <p:notesSz cx="6858000" cy="9144000"/>
  <p:embeddedFontLst>
    <p:embeddedFont>
      <p:font typeface="微软雅黑" panose="020B0503020204020204" pitchFamily="34" charset="-122"/>
      <p:regular r:id="rId102"/>
      <p:bold r:id="rId103"/>
    </p:embeddedFont>
  </p:embeddedFontLst>
  <p:custDataLst>
    <p:tags r:id="rId10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3D"/>
    <a:srgbClr val="3B322C"/>
    <a:srgbClr val="595959"/>
    <a:srgbClr val="EEF9FE"/>
    <a:srgbClr val="99DAF9"/>
    <a:srgbClr val="016CD4"/>
    <a:srgbClr val="1B7EDA"/>
    <a:srgbClr val="DDF3FD"/>
    <a:srgbClr val="D9E7F3"/>
    <a:srgbClr val="42BA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6" d="100"/>
          <a:sy n="96" d="100"/>
        </p:scale>
        <p:origin x="84"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2.fntdata"/><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t>2024/2/27</a:t>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t>‹#›</a:t>
            </a:fld>
            <a:endParaRPr lang="zh-CN" altLang="en-US">
              <a:cs typeface="阿里巴巴普惠体" panose="00020600040101010101"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t>2024/2/27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圆角矩形 10"/>
          <p:cNvSpPr/>
          <p:nvPr userDrawn="1">
            <p:custDataLst>
              <p:tags r:id="rId1"/>
            </p:custDataLst>
          </p:nvPr>
        </p:nvSpPr>
        <p:spPr>
          <a:xfrm>
            <a:off x="236855" y="210820"/>
            <a:ext cx="11718290" cy="6436360"/>
          </a:xfrm>
          <a:prstGeom prst="roundRect">
            <a:avLst>
              <a:gd name="adj" fmla="val 2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10165" y="428625"/>
            <a:ext cx="1283335" cy="288290"/>
            <a:chOff x="15302" y="871"/>
            <a:chExt cx="2754" cy="618"/>
          </a:xfrm>
        </p:grpSpPr>
        <p:sp>
          <p:nvSpPr>
            <p:cNvPr id="7" name="图形 4"/>
            <p:cNvSpPr/>
            <p:nvPr>
              <p:custDataLst>
                <p:tags r:id="rId4"/>
              </p:custDataLst>
            </p:nvPr>
          </p:nvSpPr>
          <p:spPr>
            <a:xfrm flipH="1">
              <a:off x="17552"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图形 4"/>
            <p:cNvSpPr/>
            <p:nvPr>
              <p:custDataLst>
                <p:tags r:id="rId5"/>
              </p:custDataLst>
            </p:nvPr>
          </p:nvSpPr>
          <p:spPr>
            <a:xfrm flipH="1">
              <a:off x="15302"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图形 4"/>
            <p:cNvSpPr/>
            <p:nvPr>
              <p:custDataLst>
                <p:tags r:id="rId6"/>
              </p:custDataLst>
            </p:nvPr>
          </p:nvSpPr>
          <p:spPr>
            <a:xfrm flipH="1">
              <a:off x="16090"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图形 4"/>
            <p:cNvSpPr/>
            <p:nvPr>
              <p:custDataLst>
                <p:tags r:id="rId7"/>
              </p:custDataLst>
            </p:nvPr>
          </p:nvSpPr>
          <p:spPr>
            <a:xfrm flipH="1">
              <a:off x="16764"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cxnSp>
        <p:nvCxnSpPr>
          <p:cNvPr id="47" name="直接连接符 46"/>
          <p:cNvCxnSpPr/>
          <p:nvPr userDrawn="1">
            <p:custDataLst>
              <p:tags r:id="rId2"/>
            </p:custDataLst>
          </p:nvPr>
        </p:nvCxnSpPr>
        <p:spPr>
          <a:xfrm rot="16200000">
            <a:off x="6093778" y="-4413885"/>
            <a:ext cx="0" cy="10800080"/>
          </a:xfrm>
          <a:prstGeom prst="line">
            <a:avLst/>
          </a:prstGeom>
          <a:ln w="12700">
            <a:solidFill>
              <a:srgbClr val="42BAF9">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userDrawn="1">
            <p:custDataLst>
              <p:tags r:id="rId3"/>
            </p:custDataLst>
          </p:nvPr>
        </p:nvCxnSpPr>
        <p:spPr>
          <a:xfrm rot="16200000">
            <a:off x="1233805" y="446405"/>
            <a:ext cx="0" cy="1080135"/>
          </a:xfrm>
          <a:prstGeom prst="line">
            <a:avLst/>
          </a:prstGeom>
          <a:ln w="38100">
            <a:gradFill>
              <a:gsLst>
                <a:gs pos="0">
                  <a:srgbClr val="016CD4"/>
                </a:gs>
                <a:gs pos="100000">
                  <a:srgbClr val="42BAF9"/>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2024/2/27</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descr="07c59d8299951483509d7f8d7b54c218(1)"/>
          <p:cNvPicPr>
            <a:picLocks noChangeAspect="1"/>
          </p:cNvPicPr>
          <p:nvPr userDrawn="1">
            <p:custDataLst>
              <p:tags r:id="rId13"/>
            </p:custDataLst>
          </p:nvPr>
        </p:nvPicPr>
        <p:blipFill>
          <a:blip r:embed="rId14"/>
          <a:stretch>
            <a:fillRect/>
          </a:stretch>
        </p:blipFill>
        <p:spPr>
          <a:xfrm>
            <a:off x="0" y="-635"/>
            <a:ext cx="1219200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slideLayout" Target="../slideLayouts/slideLayout3.xml"/><Relationship Id="rId5" Type="http://schemas.openxmlformats.org/officeDocument/2006/relationships/tags" Target="../tags/tag59.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s>
</file>

<file path=ppt/slides/_rels/slide11.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8.png"/><Relationship Id="rId4"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Layout" Target="../slideLayouts/slideLayout3.xml"/><Relationship Id="rId5" Type="http://schemas.openxmlformats.org/officeDocument/2006/relationships/tags" Target="../tags/tag72.xml"/><Relationship Id="rId4" Type="http://schemas.openxmlformats.org/officeDocument/2006/relationships/tags" Target="../tags/tag71.xml"/></Relationships>
</file>

<file path=ppt/slides/_rels/slide13.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Layout" Target="../slideLayouts/slideLayout3.xml"/><Relationship Id="rId5" Type="http://schemas.openxmlformats.org/officeDocument/2006/relationships/tags" Target="../tags/tag77.xml"/><Relationship Id="rId4" Type="http://schemas.openxmlformats.org/officeDocument/2006/relationships/tags" Target="../tags/tag76.xml"/></Relationships>
</file>

<file path=ppt/slides/_rels/slide14.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slideLayout" Target="../slideLayouts/slideLayout3.xml"/><Relationship Id="rId5" Type="http://schemas.openxmlformats.org/officeDocument/2006/relationships/tags" Target="../tags/tag82.xml"/><Relationship Id="rId4" Type="http://schemas.openxmlformats.org/officeDocument/2006/relationships/tags" Target="../tags/tag81.xml"/></Relationships>
</file>

<file path=ppt/slides/_rels/slide15.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image" Target="../media/image9.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Layout" Target="../slideLayouts/slideLayout3.xml"/><Relationship Id="rId5" Type="http://schemas.openxmlformats.org/officeDocument/2006/relationships/tags" Target="../tags/tag87.xml"/><Relationship Id="rId4" Type="http://schemas.openxmlformats.org/officeDocument/2006/relationships/tags" Target="../tags/tag86.xml"/></Relationships>
</file>

<file path=ppt/slides/_rels/slide16.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0.png"/><Relationship Id="rId4"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tags" Target="../tags/tag103.xml"/><Relationship Id="rId18" Type="http://schemas.openxmlformats.org/officeDocument/2006/relationships/slideLayout" Target="../slideLayouts/slideLayout3.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tags" Target="../tags/tag102.xml"/><Relationship Id="rId17" Type="http://schemas.openxmlformats.org/officeDocument/2006/relationships/tags" Target="../tags/tag107.xml"/><Relationship Id="rId2" Type="http://schemas.openxmlformats.org/officeDocument/2006/relationships/tags" Target="../tags/tag92.xml"/><Relationship Id="rId16" Type="http://schemas.openxmlformats.org/officeDocument/2006/relationships/tags" Target="../tags/tag106.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5" Type="http://schemas.openxmlformats.org/officeDocument/2006/relationships/tags" Target="../tags/tag95.xml"/><Relationship Id="rId15" Type="http://schemas.openxmlformats.org/officeDocument/2006/relationships/tags" Target="../tags/tag105.xml"/><Relationship Id="rId10" Type="http://schemas.openxmlformats.org/officeDocument/2006/relationships/tags" Target="../tags/tag100.xml"/><Relationship Id="rId4" Type="http://schemas.openxmlformats.org/officeDocument/2006/relationships/tags" Target="../tags/tag94.xml"/><Relationship Id="rId9" Type="http://schemas.openxmlformats.org/officeDocument/2006/relationships/tags" Target="../tags/tag99.xml"/><Relationship Id="rId14" Type="http://schemas.openxmlformats.org/officeDocument/2006/relationships/tags" Target="../tags/tag104.xml"/></Relationships>
</file>

<file path=ppt/slides/_rels/slide18.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slideLayout" Target="../slideLayouts/slideLayout3.xml"/><Relationship Id="rId5" Type="http://schemas.openxmlformats.org/officeDocument/2006/relationships/tags" Target="../tags/tag112.xml"/><Relationship Id="rId4" Type="http://schemas.openxmlformats.org/officeDocument/2006/relationships/tags" Target="../tags/tag111.xml"/></Relationships>
</file>

<file path=ppt/slides/_rels/slide19.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Layout" Target="../slideLayouts/slideLayout3.xml"/><Relationship Id="rId5" Type="http://schemas.openxmlformats.org/officeDocument/2006/relationships/tags" Target="../tags/tag117.xml"/><Relationship Id="rId4" Type="http://schemas.openxmlformats.org/officeDocument/2006/relationships/tags" Target="../tags/tag116.xml"/></Relationships>
</file>

<file path=ppt/slides/_rels/slide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20.xml"/><Relationship Id="rId7" Type="http://schemas.openxmlformats.org/officeDocument/2006/relationships/image" Target="../media/image11.png"/><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Layout" Target="../slideLayouts/slideLayout3.xml"/><Relationship Id="rId5" Type="http://schemas.openxmlformats.org/officeDocument/2006/relationships/tags" Target="../tags/tag122.xml"/><Relationship Id="rId4" Type="http://schemas.openxmlformats.org/officeDocument/2006/relationships/tags" Target="../tags/tag121.xml"/></Relationships>
</file>

<file path=ppt/slides/_rels/slide21.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Layout" Target="../slideLayouts/slideLayout3.xml"/><Relationship Id="rId5" Type="http://schemas.openxmlformats.org/officeDocument/2006/relationships/tags" Target="../tags/tag127.xml"/><Relationship Id="rId4" Type="http://schemas.openxmlformats.org/officeDocument/2006/relationships/tags" Target="../tags/tag126.xml"/></Relationships>
</file>

<file path=ppt/slides/_rels/slide22.xml.rels><?xml version="1.0" encoding="UTF-8" standalone="yes"?>
<Relationships xmlns="http://schemas.openxmlformats.org/package/2006/relationships"><Relationship Id="rId3" Type="http://schemas.openxmlformats.org/officeDocument/2006/relationships/tags" Target="../tags/tag130.xml"/><Relationship Id="rId7" Type="http://schemas.openxmlformats.org/officeDocument/2006/relationships/image" Target="../media/image12.pn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slideLayout" Target="../slideLayouts/slideLayout3.xml"/><Relationship Id="rId5" Type="http://schemas.openxmlformats.org/officeDocument/2006/relationships/tags" Target="../tags/tag132.xml"/><Relationship Id="rId4" Type="http://schemas.openxmlformats.org/officeDocument/2006/relationships/tags" Target="../tags/tag131.xml"/></Relationships>
</file>

<file path=ppt/slides/_rels/slide23.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Layout" Target="../slideLayouts/slideLayout3.xml"/><Relationship Id="rId5" Type="http://schemas.openxmlformats.org/officeDocument/2006/relationships/tags" Target="../tags/tag137.xml"/><Relationship Id="rId4" Type="http://schemas.openxmlformats.org/officeDocument/2006/relationships/tags" Target="../tags/tag136.xml"/></Relationships>
</file>

<file path=ppt/slides/_rels/slide24.xml.rels><?xml version="1.0" encoding="UTF-8" standalone="yes"?>
<Relationships xmlns="http://schemas.openxmlformats.org/package/2006/relationships"><Relationship Id="rId8" Type="http://schemas.openxmlformats.org/officeDocument/2006/relationships/tags" Target="../tags/tag145.xml"/><Relationship Id="rId3" Type="http://schemas.openxmlformats.org/officeDocument/2006/relationships/tags" Target="../tags/tag140.xml"/><Relationship Id="rId7" Type="http://schemas.openxmlformats.org/officeDocument/2006/relationships/tags" Target="../tags/tag144.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10" Type="http://schemas.openxmlformats.org/officeDocument/2006/relationships/slideLayout" Target="../slideLayouts/slideLayout3.xml"/><Relationship Id="rId4" Type="http://schemas.openxmlformats.org/officeDocument/2006/relationships/tags" Target="../tags/tag141.xml"/><Relationship Id="rId9" Type="http://schemas.openxmlformats.org/officeDocument/2006/relationships/tags" Target="../tags/tag146.xml"/></Relationships>
</file>

<file path=ppt/slides/_rels/slide2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49.xml"/><Relationship Id="rId7" Type="http://schemas.openxmlformats.org/officeDocument/2006/relationships/image" Target="../media/image13.png"/><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Layout" Target="../slideLayouts/slideLayout3.xml"/><Relationship Id="rId5" Type="http://schemas.openxmlformats.org/officeDocument/2006/relationships/tags" Target="../tags/tag151.xml"/><Relationship Id="rId4" Type="http://schemas.openxmlformats.org/officeDocument/2006/relationships/tags" Target="../tags/tag150.xml"/><Relationship Id="rId9"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7.xml"/></Relationships>
</file>

<file path=ppt/slides/_rels/slide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4"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image" Target="../media/image17.png"/><Relationship Id="rId4"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image" Target="../media/image18.png"/><Relationship Id="rId4"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tags" Target="../tags/tag172.xml"/><Relationship Id="rId7" Type="http://schemas.openxmlformats.org/officeDocument/2006/relationships/image" Target="../media/image19.png"/><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slideLayout" Target="../slideLayouts/slideLayout3.xml"/><Relationship Id="rId5" Type="http://schemas.openxmlformats.org/officeDocument/2006/relationships/tags" Target="../tags/tag174.xml"/><Relationship Id="rId4" Type="http://schemas.openxmlformats.org/officeDocument/2006/relationships/tags" Target="../tags/tag173.xml"/></Relationships>
</file>

<file path=ppt/slides/_rels/slide36.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20.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Layout" Target="../slideLayouts/slideLayout3.xml"/><Relationship Id="rId5" Type="http://schemas.openxmlformats.org/officeDocument/2006/relationships/tags" Target="../tags/tag179.xml"/><Relationship Id="rId4" Type="http://schemas.openxmlformats.org/officeDocument/2006/relationships/tags" Target="../tags/tag178.xml"/></Relationships>
</file>

<file path=ppt/slides/_rels/slide37.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image" Target="../media/image21.png"/><Relationship Id="rId4"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tags" Target="../tags/tag190.xml"/><Relationship Id="rId7" Type="http://schemas.openxmlformats.org/officeDocument/2006/relationships/image" Target="../media/image22.png"/><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Layout" Target="../slideLayouts/slideLayout3.xml"/><Relationship Id="rId5" Type="http://schemas.openxmlformats.org/officeDocument/2006/relationships/tags" Target="../tags/tag192.xml"/><Relationship Id="rId4" Type="http://schemas.openxmlformats.org/officeDocument/2006/relationships/tags" Target="../tags/tag191.xml"/></Relationships>
</file>

<file path=ppt/slides/_rels/slide42.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23.pn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slideLayout" Target="../slideLayouts/slideLayout3.xml"/><Relationship Id="rId5" Type="http://schemas.openxmlformats.org/officeDocument/2006/relationships/tags" Target="../tags/tag197.xml"/><Relationship Id="rId4" Type="http://schemas.openxmlformats.org/officeDocument/2006/relationships/tags" Target="../tags/tag196.xml"/></Relationships>
</file>

<file path=ppt/slides/_rels/slide43.xml.rels><?xml version="1.0" encoding="UTF-8" standalone="yes"?>
<Relationships xmlns="http://schemas.openxmlformats.org/package/2006/relationships"><Relationship Id="rId3" Type="http://schemas.openxmlformats.org/officeDocument/2006/relationships/tags" Target="../tags/tag200.xml"/><Relationship Id="rId7" Type="http://schemas.openxmlformats.org/officeDocument/2006/relationships/image" Target="../media/image24.png"/><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slideLayout" Target="../slideLayouts/slideLayout3.xml"/><Relationship Id="rId5" Type="http://schemas.openxmlformats.org/officeDocument/2006/relationships/tags" Target="../tags/tag202.xml"/><Relationship Id="rId4" Type="http://schemas.openxmlformats.org/officeDocument/2006/relationships/tags" Target="../tags/tag201.xml"/></Relationships>
</file>

<file path=ppt/slides/_rels/slide44.xml.rels><?xml version="1.0" encoding="UTF-8" standalone="yes"?>
<Relationships xmlns="http://schemas.openxmlformats.org/package/2006/relationships"><Relationship Id="rId3" Type="http://schemas.openxmlformats.org/officeDocument/2006/relationships/tags" Target="../tags/tag205.xml"/><Relationship Id="rId7" Type="http://schemas.openxmlformats.org/officeDocument/2006/relationships/image" Target="../media/image25.png"/><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Layout" Target="../slideLayouts/slideLayout3.xml"/><Relationship Id="rId5" Type="http://schemas.openxmlformats.org/officeDocument/2006/relationships/tags" Target="../tags/tag207.xml"/><Relationship Id="rId4" Type="http://schemas.openxmlformats.org/officeDocument/2006/relationships/tags" Target="../tags/tag206.xml"/></Relationships>
</file>

<file path=ppt/slides/_rels/slide45.xml.rels><?xml version="1.0" encoding="UTF-8" standalone="yes"?>
<Relationships xmlns="http://schemas.openxmlformats.org/package/2006/relationships"><Relationship Id="rId8" Type="http://schemas.openxmlformats.org/officeDocument/2006/relationships/tags" Target="../tags/tag215.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5" Type="http://schemas.openxmlformats.org/officeDocument/2006/relationships/tags" Target="../tags/tag212.xml"/><Relationship Id="rId10" Type="http://schemas.openxmlformats.org/officeDocument/2006/relationships/slideLayout" Target="../slideLayouts/slideLayout3.xml"/><Relationship Id="rId4" Type="http://schemas.openxmlformats.org/officeDocument/2006/relationships/tags" Target="../tags/tag211.xml"/><Relationship Id="rId9" Type="http://schemas.openxmlformats.org/officeDocument/2006/relationships/tags" Target="../tags/tag216.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219.xml"/><Relationship Id="rId7" Type="http://schemas.openxmlformats.org/officeDocument/2006/relationships/tags" Target="../tags/tag223.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3.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s>
</file>

<file path=ppt/slides/_rels/slide48.xml.rels><?xml version="1.0" encoding="UTF-8" standalone="yes"?>
<Relationships xmlns="http://schemas.openxmlformats.org/package/2006/relationships"><Relationship Id="rId3" Type="http://schemas.openxmlformats.org/officeDocument/2006/relationships/tags" Target="../tags/tag233.xml"/><Relationship Id="rId7" Type="http://schemas.openxmlformats.org/officeDocument/2006/relationships/image" Target="../media/image26.png"/><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slideLayout" Target="../slideLayouts/slideLayout3.xml"/><Relationship Id="rId5" Type="http://schemas.openxmlformats.org/officeDocument/2006/relationships/tags" Target="../tags/tag235.xml"/><Relationship Id="rId4" Type="http://schemas.openxmlformats.org/officeDocument/2006/relationships/tags" Target="../tags/tag234.xml"/></Relationships>
</file>

<file path=ppt/slides/_rels/slide49.xml.rels><?xml version="1.0" encoding="UTF-8" standalone="yes"?>
<Relationships xmlns="http://schemas.openxmlformats.org/package/2006/relationships"><Relationship Id="rId8" Type="http://schemas.openxmlformats.org/officeDocument/2006/relationships/tags" Target="../tags/tag243.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9"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50.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slideLayout" Target="../slideLayouts/slideLayout3.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s>
</file>

<file path=ppt/slides/_rels/slide51.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tags" Target="../tags/tag262.xml"/><Relationship Id="rId3" Type="http://schemas.openxmlformats.org/officeDocument/2006/relationships/tags" Target="../tags/tag252.xml"/><Relationship Id="rId7" Type="http://schemas.openxmlformats.org/officeDocument/2006/relationships/tags" Target="../tags/tag256.xml"/><Relationship Id="rId12" Type="http://schemas.openxmlformats.org/officeDocument/2006/relationships/tags" Target="../tags/tag261.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tags" Target="../tags/tag260.xml"/><Relationship Id="rId5" Type="http://schemas.openxmlformats.org/officeDocument/2006/relationships/tags" Target="../tags/tag254.xml"/><Relationship Id="rId10" Type="http://schemas.openxmlformats.org/officeDocument/2006/relationships/tags" Target="../tags/tag259.xml"/><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8" Type="http://schemas.openxmlformats.org/officeDocument/2006/relationships/tags" Target="../tags/tag270.xml"/><Relationship Id="rId3" Type="http://schemas.openxmlformats.org/officeDocument/2006/relationships/tags" Target="../tags/tag265.xml"/><Relationship Id="rId7" Type="http://schemas.openxmlformats.org/officeDocument/2006/relationships/tags" Target="../tags/tag269.xml"/><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5" Type="http://schemas.openxmlformats.org/officeDocument/2006/relationships/tags" Target="../tags/tag267.xml"/><Relationship Id="rId10" Type="http://schemas.openxmlformats.org/officeDocument/2006/relationships/slideLayout" Target="../slideLayouts/slideLayout3.xml"/><Relationship Id="rId4" Type="http://schemas.openxmlformats.org/officeDocument/2006/relationships/tags" Target="../tags/tag266.xml"/><Relationship Id="rId9" Type="http://schemas.openxmlformats.org/officeDocument/2006/relationships/tags" Target="../tags/tag271.xml"/></Relationships>
</file>

<file path=ppt/slides/_rels/slide53.xml.rels><?xml version="1.0" encoding="UTF-8" standalone="yes"?>
<Relationships xmlns="http://schemas.openxmlformats.org/package/2006/relationships"><Relationship Id="rId8" Type="http://schemas.openxmlformats.org/officeDocument/2006/relationships/tags" Target="../tags/tag279.xml"/><Relationship Id="rId13" Type="http://schemas.openxmlformats.org/officeDocument/2006/relationships/tags" Target="../tags/tag284.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tags" Target="../tags/tag283.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tags" Target="../tags/tag282.xml"/><Relationship Id="rId5" Type="http://schemas.openxmlformats.org/officeDocument/2006/relationships/tags" Target="../tags/tag276.xml"/><Relationship Id="rId10" Type="http://schemas.openxmlformats.org/officeDocument/2006/relationships/tags" Target="../tags/tag281.xml"/><Relationship Id="rId4" Type="http://schemas.openxmlformats.org/officeDocument/2006/relationships/tags" Target="../tags/tag275.xml"/><Relationship Id="rId9" Type="http://schemas.openxmlformats.org/officeDocument/2006/relationships/tags" Target="../tags/tag280.xml"/><Relationship Id="rId14"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tags" Target="../tags/tag292.xml"/><Relationship Id="rId13" Type="http://schemas.openxmlformats.org/officeDocument/2006/relationships/tags" Target="../tags/tag297.xml"/><Relationship Id="rId3" Type="http://schemas.openxmlformats.org/officeDocument/2006/relationships/tags" Target="../tags/tag287.xml"/><Relationship Id="rId7" Type="http://schemas.openxmlformats.org/officeDocument/2006/relationships/tags" Target="../tags/tag291.xml"/><Relationship Id="rId12" Type="http://schemas.openxmlformats.org/officeDocument/2006/relationships/tags" Target="../tags/tag296.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11" Type="http://schemas.openxmlformats.org/officeDocument/2006/relationships/tags" Target="../tags/tag295.xml"/><Relationship Id="rId5" Type="http://schemas.openxmlformats.org/officeDocument/2006/relationships/tags" Target="../tags/tag289.xml"/><Relationship Id="rId10" Type="http://schemas.openxmlformats.org/officeDocument/2006/relationships/tags" Target="../tags/tag294.xml"/><Relationship Id="rId4" Type="http://schemas.openxmlformats.org/officeDocument/2006/relationships/tags" Target="../tags/tag288.xml"/><Relationship Id="rId9" Type="http://schemas.openxmlformats.org/officeDocument/2006/relationships/tags" Target="../tags/tag293.xml"/><Relationship Id="rId14"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1.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03.xml"/></Relationships>
</file>

<file path=ppt/slides/_rels/slide59.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slideLayout" Target="../slideLayouts/slideLayout3.xml"/><Relationship Id="rId5" Type="http://schemas.openxmlformats.org/officeDocument/2006/relationships/tags" Target="../tags/tag308.xml"/><Relationship Id="rId4" Type="http://schemas.openxmlformats.org/officeDocument/2006/relationships/tags" Target="../tags/tag30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60.xml.rels><?xml version="1.0" encoding="UTF-8" standalone="yes"?>
<Relationships xmlns="http://schemas.openxmlformats.org/package/2006/relationships"><Relationship Id="rId3" Type="http://schemas.openxmlformats.org/officeDocument/2006/relationships/tags" Target="../tags/tag311.xml"/><Relationship Id="rId7" Type="http://schemas.openxmlformats.org/officeDocument/2006/relationships/image" Target="../media/image27.png"/><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slideLayout" Target="../slideLayouts/slideLayout3.xml"/><Relationship Id="rId5" Type="http://schemas.openxmlformats.org/officeDocument/2006/relationships/tags" Target="../tags/tag313.xml"/><Relationship Id="rId4" Type="http://schemas.openxmlformats.org/officeDocument/2006/relationships/tags" Target="../tags/tag312.xml"/></Relationships>
</file>

<file path=ppt/slides/_rels/slide61.xml.rels><?xml version="1.0" encoding="UTF-8" standalone="yes"?>
<Relationships xmlns="http://schemas.openxmlformats.org/package/2006/relationships"><Relationship Id="rId8" Type="http://schemas.openxmlformats.org/officeDocument/2006/relationships/tags" Target="../tags/tag321.xml"/><Relationship Id="rId3" Type="http://schemas.openxmlformats.org/officeDocument/2006/relationships/tags" Target="../tags/tag316.xml"/><Relationship Id="rId7" Type="http://schemas.openxmlformats.org/officeDocument/2006/relationships/tags" Target="../tags/tag320.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tags" Target="../tags/tag319.xml"/><Relationship Id="rId5" Type="http://schemas.openxmlformats.org/officeDocument/2006/relationships/tags" Target="../tags/tag318.xml"/><Relationship Id="rId10" Type="http://schemas.openxmlformats.org/officeDocument/2006/relationships/slideLayout" Target="../slideLayouts/slideLayout3.xml"/><Relationship Id="rId4" Type="http://schemas.openxmlformats.org/officeDocument/2006/relationships/tags" Target="../tags/tag317.xml"/><Relationship Id="rId9" Type="http://schemas.openxmlformats.org/officeDocument/2006/relationships/tags" Target="../tags/tag322.xml"/></Relationships>
</file>

<file path=ppt/slides/_rels/slide62.xml.rels><?xml version="1.0" encoding="UTF-8" standalone="yes"?>
<Relationships xmlns="http://schemas.openxmlformats.org/package/2006/relationships"><Relationship Id="rId3" Type="http://schemas.openxmlformats.org/officeDocument/2006/relationships/tags" Target="../tags/tag325.xml"/><Relationship Id="rId7" Type="http://schemas.openxmlformats.org/officeDocument/2006/relationships/image" Target="../media/image28.png"/><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slideLayout" Target="../slideLayouts/slideLayout3.xml"/><Relationship Id="rId5" Type="http://schemas.openxmlformats.org/officeDocument/2006/relationships/tags" Target="../tags/tag327.xml"/><Relationship Id="rId4" Type="http://schemas.openxmlformats.org/officeDocument/2006/relationships/tags" Target="../tags/tag326.xml"/></Relationships>
</file>

<file path=ppt/slides/_rels/slide63.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5" Type="http://schemas.openxmlformats.org/officeDocument/2006/relationships/tags" Target="../tags/tag332.xml"/><Relationship Id="rId10" Type="http://schemas.openxmlformats.org/officeDocument/2006/relationships/slideLayout" Target="../slideLayouts/slideLayout3.xml"/><Relationship Id="rId4" Type="http://schemas.openxmlformats.org/officeDocument/2006/relationships/tags" Target="../tags/tag331.xml"/><Relationship Id="rId9" Type="http://schemas.openxmlformats.org/officeDocument/2006/relationships/tags" Target="../tags/tag336.xml"/></Relationships>
</file>

<file path=ppt/slides/_rels/slide64.xml.rels><?xml version="1.0" encoding="UTF-8" standalone="yes"?>
<Relationships xmlns="http://schemas.openxmlformats.org/package/2006/relationships"><Relationship Id="rId8" Type="http://schemas.openxmlformats.org/officeDocument/2006/relationships/tags" Target="../tags/tag344.xml"/><Relationship Id="rId3" Type="http://schemas.openxmlformats.org/officeDocument/2006/relationships/tags" Target="../tags/tag339.xml"/><Relationship Id="rId7" Type="http://schemas.openxmlformats.org/officeDocument/2006/relationships/tags" Target="../tags/tag343.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5" Type="http://schemas.openxmlformats.org/officeDocument/2006/relationships/tags" Target="../tags/tag341.xml"/><Relationship Id="rId10" Type="http://schemas.openxmlformats.org/officeDocument/2006/relationships/slideLayout" Target="../slideLayouts/slideLayout3.xml"/><Relationship Id="rId4" Type="http://schemas.openxmlformats.org/officeDocument/2006/relationships/tags" Target="../tags/tag340.xml"/><Relationship Id="rId9" Type="http://schemas.openxmlformats.org/officeDocument/2006/relationships/tags" Target="../tags/tag345.xml"/></Relationships>
</file>

<file path=ppt/slides/_rels/slide65.xml.rels><?xml version="1.0" encoding="UTF-8" standalone="yes"?>
<Relationships xmlns="http://schemas.openxmlformats.org/package/2006/relationships"><Relationship Id="rId3" Type="http://schemas.openxmlformats.org/officeDocument/2006/relationships/tags" Target="../tags/tag348.xml"/><Relationship Id="rId7" Type="http://schemas.openxmlformats.org/officeDocument/2006/relationships/image" Target="../media/image29.png"/><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slideLayout" Target="../slideLayouts/slideLayout3.xml"/><Relationship Id="rId5" Type="http://schemas.openxmlformats.org/officeDocument/2006/relationships/tags" Target="../tags/tag350.xml"/><Relationship Id="rId4" Type="http://schemas.openxmlformats.org/officeDocument/2006/relationships/tags" Target="../tags/tag349.xml"/></Relationships>
</file>

<file path=ppt/slides/_rels/slide66.xml.rels><?xml version="1.0" encoding="UTF-8" standalone="yes"?>
<Relationships xmlns="http://schemas.openxmlformats.org/package/2006/relationships"><Relationship Id="rId8" Type="http://schemas.openxmlformats.org/officeDocument/2006/relationships/tags" Target="../tags/tag358.xml"/><Relationship Id="rId13" Type="http://schemas.openxmlformats.org/officeDocument/2006/relationships/slideLayout" Target="../slideLayouts/slideLayout3.xml"/><Relationship Id="rId3" Type="http://schemas.openxmlformats.org/officeDocument/2006/relationships/tags" Target="../tags/tag353.xml"/><Relationship Id="rId7" Type="http://schemas.openxmlformats.org/officeDocument/2006/relationships/tags" Target="../tags/tag357.xml"/><Relationship Id="rId12" Type="http://schemas.openxmlformats.org/officeDocument/2006/relationships/tags" Target="../tags/tag362.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tags" Target="../tags/tag356.xml"/><Relationship Id="rId11" Type="http://schemas.openxmlformats.org/officeDocument/2006/relationships/tags" Target="../tags/tag361.xml"/><Relationship Id="rId5" Type="http://schemas.openxmlformats.org/officeDocument/2006/relationships/tags" Target="../tags/tag355.xml"/><Relationship Id="rId10" Type="http://schemas.openxmlformats.org/officeDocument/2006/relationships/tags" Target="../tags/tag360.xml"/><Relationship Id="rId4" Type="http://schemas.openxmlformats.org/officeDocument/2006/relationships/tags" Target="../tags/tag354.xml"/><Relationship Id="rId9" Type="http://schemas.openxmlformats.org/officeDocument/2006/relationships/tags" Target="../tags/tag359.xml"/></Relationships>
</file>

<file path=ppt/slides/_rels/slide67.xml.rels><?xml version="1.0" encoding="UTF-8" standalone="yes"?>
<Relationships xmlns="http://schemas.openxmlformats.org/package/2006/relationships"><Relationship Id="rId8" Type="http://schemas.openxmlformats.org/officeDocument/2006/relationships/tags" Target="../tags/tag370.xml"/><Relationship Id="rId3" Type="http://schemas.openxmlformats.org/officeDocument/2006/relationships/tags" Target="../tags/tag365.xml"/><Relationship Id="rId7" Type="http://schemas.openxmlformats.org/officeDocument/2006/relationships/tags" Target="../tags/tag369.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9"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4.xml"/></Relationships>
</file>

<file path=ppt/slides/_rels/slide7.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7.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slideLayout" Target="../slideLayouts/slideLayout3.xml"/><Relationship Id="rId5" Type="http://schemas.openxmlformats.org/officeDocument/2006/relationships/tags" Target="../tags/tag28.xml"/><Relationship Id="rId4" Type="http://schemas.openxmlformats.org/officeDocument/2006/relationships/tags" Target="../tags/tag2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76.xml"/></Relationships>
</file>

<file path=ppt/slides/_rels/slide72.xml.rels><?xml version="1.0" encoding="UTF-8" standalone="yes"?>
<Relationships xmlns="http://schemas.openxmlformats.org/package/2006/relationships"><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 Id="rId4"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 Id="rId4"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8" Type="http://schemas.openxmlformats.org/officeDocument/2006/relationships/tags" Target="../tags/tag390.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8" Type="http://schemas.openxmlformats.org/officeDocument/2006/relationships/tags" Target="../tags/tag398.xml"/><Relationship Id="rId3" Type="http://schemas.openxmlformats.org/officeDocument/2006/relationships/tags" Target="../tags/tag393.xml"/><Relationship Id="rId7" Type="http://schemas.openxmlformats.org/officeDocument/2006/relationships/tags" Target="../tags/tag397.xml"/><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9"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8" Type="http://schemas.openxmlformats.org/officeDocument/2006/relationships/tags" Target="../tags/tag406.xml"/><Relationship Id="rId3" Type="http://schemas.openxmlformats.org/officeDocument/2006/relationships/tags" Target="../tags/tag401.xml"/><Relationship Id="rId7" Type="http://schemas.openxmlformats.org/officeDocument/2006/relationships/tags" Target="../tags/tag405.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tags" Target="../tags/tag404.xml"/><Relationship Id="rId5" Type="http://schemas.openxmlformats.org/officeDocument/2006/relationships/tags" Target="../tags/tag403.xml"/><Relationship Id="rId10" Type="http://schemas.openxmlformats.org/officeDocument/2006/relationships/slideLayout" Target="../slideLayouts/slideLayout3.xml"/><Relationship Id="rId4" Type="http://schemas.openxmlformats.org/officeDocument/2006/relationships/tags" Target="../tags/tag402.xml"/><Relationship Id="rId9" Type="http://schemas.openxmlformats.org/officeDocument/2006/relationships/tags" Target="../tags/tag407.xml"/></Relationships>
</file>

<file path=ppt/slides/_rels/slide77.xml.rels><?xml version="1.0" encoding="UTF-8" standalone="yes"?>
<Relationships xmlns="http://schemas.openxmlformats.org/package/2006/relationships"><Relationship Id="rId8" Type="http://schemas.openxmlformats.org/officeDocument/2006/relationships/tags" Target="../tags/tag415.xml"/><Relationship Id="rId3" Type="http://schemas.openxmlformats.org/officeDocument/2006/relationships/tags" Target="../tags/tag410.xml"/><Relationship Id="rId7" Type="http://schemas.openxmlformats.org/officeDocument/2006/relationships/tags" Target="../tags/tag414.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tags" Target="../tags/tag413.xml"/><Relationship Id="rId5" Type="http://schemas.openxmlformats.org/officeDocument/2006/relationships/tags" Target="../tags/tag412.xml"/><Relationship Id="rId10" Type="http://schemas.openxmlformats.org/officeDocument/2006/relationships/slideLayout" Target="../slideLayouts/slideLayout3.xml"/><Relationship Id="rId4" Type="http://schemas.openxmlformats.org/officeDocument/2006/relationships/tags" Target="../tags/tag411.xml"/><Relationship Id="rId9" Type="http://schemas.openxmlformats.org/officeDocument/2006/relationships/tags" Target="../tags/tag416.xml"/></Relationships>
</file>

<file path=ppt/slides/_rels/slide78.xml.rels><?xml version="1.0" encoding="UTF-8" standalone="yes"?>
<Relationships xmlns="http://schemas.openxmlformats.org/package/2006/relationships"><Relationship Id="rId3" Type="http://schemas.openxmlformats.org/officeDocument/2006/relationships/tags" Target="../tags/tag419.xml"/><Relationship Id="rId7" Type="http://schemas.openxmlformats.org/officeDocument/2006/relationships/image" Target="../media/image30.png"/><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slideLayout" Target="../slideLayouts/slideLayout3.xml"/><Relationship Id="rId5" Type="http://schemas.openxmlformats.org/officeDocument/2006/relationships/tags" Target="../tags/tag421.xml"/><Relationship Id="rId4" Type="http://schemas.openxmlformats.org/officeDocument/2006/relationships/tags" Target="../tags/tag420.xml"/></Relationships>
</file>

<file path=ppt/slides/_rels/slide79.xml.rels><?xml version="1.0" encoding="UTF-8" standalone="yes"?>
<Relationships xmlns="http://schemas.openxmlformats.org/package/2006/relationships"><Relationship Id="rId8" Type="http://schemas.openxmlformats.org/officeDocument/2006/relationships/tags" Target="../tags/tag429.xml"/><Relationship Id="rId3" Type="http://schemas.openxmlformats.org/officeDocument/2006/relationships/tags" Target="../tags/tag424.xml"/><Relationship Id="rId7" Type="http://schemas.openxmlformats.org/officeDocument/2006/relationships/tags" Target="../tags/tag428.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9"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tags" Target="../tags/tag432.xml"/><Relationship Id="rId7" Type="http://schemas.openxmlformats.org/officeDocument/2006/relationships/slideLayout" Target="../slideLayouts/slideLayout3.xml"/><Relationship Id="rId2" Type="http://schemas.openxmlformats.org/officeDocument/2006/relationships/tags" Target="../tags/tag431.xml"/><Relationship Id="rId1" Type="http://schemas.openxmlformats.org/officeDocument/2006/relationships/tags" Target="../tags/tag430.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s>
</file>

<file path=ppt/slides/_rels/slide81.xml.rels><?xml version="1.0" encoding="UTF-8" standalone="yes"?>
<Relationships xmlns="http://schemas.openxmlformats.org/package/2006/relationships"><Relationship Id="rId8" Type="http://schemas.openxmlformats.org/officeDocument/2006/relationships/tags" Target="../tags/tag443.xml"/><Relationship Id="rId3" Type="http://schemas.openxmlformats.org/officeDocument/2006/relationships/tags" Target="../tags/tag438.xml"/><Relationship Id="rId7" Type="http://schemas.openxmlformats.org/officeDocument/2006/relationships/tags" Target="../tags/tag442.xml"/><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5" Type="http://schemas.openxmlformats.org/officeDocument/2006/relationships/tags" Target="../tags/tag440.xml"/><Relationship Id="rId10" Type="http://schemas.openxmlformats.org/officeDocument/2006/relationships/slideLayout" Target="../slideLayouts/slideLayout3.xml"/><Relationship Id="rId4" Type="http://schemas.openxmlformats.org/officeDocument/2006/relationships/tags" Target="../tags/tag439.xml"/><Relationship Id="rId9" Type="http://schemas.openxmlformats.org/officeDocument/2006/relationships/tags" Target="../tags/tag444.xml"/></Relationships>
</file>

<file path=ppt/slides/_rels/slide82.xml.rels><?xml version="1.0" encoding="UTF-8" standalone="yes"?>
<Relationships xmlns="http://schemas.openxmlformats.org/package/2006/relationships"><Relationship Id="rId8" Type="http://schemas.openxmlformats.org/officeDocument/2006/relationships/tags" Target="../tags/tag452.xml"/><Relationship Id="rId3" Type="http://schemas.openxmlformats.org/officeDocument/2006/relationships/tags" Target="../tags/tag447.xml"/><Relationship Id="rId7" Type="http://schemas.openxmlformats.org/officeDocument/2006/relationships/tags" Target="../tags/tag451.xml"/><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tags" Target="../tags/tag450.xml"/><Relationship Id="rId5" Type="http://schemas.openxmlformats.org/officeDocument/2006/relationships/tags" Target="../tags/tag449.xml"/><Relationship Id="rId10" Type="http://schemas.openxmlformats.org/officeDocument/2006/relationships/slideLayout" Target="../slideLayouts/slideLayout3.xml"/><Relationship Id="rId4" Type="http://schemas.openxmlformats.org/officeDocument/2006/relationships/tags" Target="../tags/tag448.xml"/><Relationship Id="rId9" Type="http://schemas.openxmlformats.org/officeDocument/2006/relationships/tags" Target="../tags/tag453.xml"/></Relationships>
</file>

<file path=ppt/slides/_rels/slide83.xml.rels><?xml version="1.0" encoding="UTF-8" standalone="yes"?>
<Relationships xmlns="http://schemas.openxmlformats.org/package/2006/relationships"><Relationship Id="rId3" Type="http://schemas.openxmlformats.org/officeDocument/2006/relationships/tags" Target="../tags/tag456.xml"/><Relationship Id="rId7" Type="http://schemas.openxmlformats.org/officeDocument/2006/relationships/image" Target="../media/image31.png"/><Relationship Id="rId2" Type="http://schemas.openxmlformats.org/officeDocument/2006/relationships/tags" Target="../tags/tag455.xml"/><Relationship Id="rId1" Type="http://schemas.openxmlformats.org/officeDocument/2006/relationships/tags" Target="../tags/tag454.xml"/><Relationship Id="rId6" Type="http://schemas.openxmlformats.org/officeDocument/2006/relationships/slideLayout" Target="../slideLayouts/slideLayout3.xml"/><Relationship Id="rId5" Type="http://schemas.openxmlformats.org/officeDocument/2006/relationships/tags" Target="../tags/tag458.xml"/><Relationship Id="rId4" Type="http://schemas.openxmlformats.org/officeDocument/2006/relationships/tags" Target="../tags/tag457.xml"/></Relationships>
</file>

<file path=ppt/slides/_rels/slide84.xml.rels><?xml version="1.0" encoding="UTF-8" standalone="yes"?>
<Relationships xmlns="http://schemas.openxmlformats.org/package/2006/relationships"><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2.xml"/></Relationships>
</file>

<file path=ppt/slides/_rels/slide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3.xml"/><Relationship Id="rId1" Type="http://schemas.openxmlformats.org/officeDocument/2006/relationships/tags" Target="../tags/tag463.xml"/></Relationships>
</file>

<file path=ppt/slides/_rels/slide87.xml.rels><?xml version="1.0" encoding="UTF-8" standalone="yes"?>
<Relationships xmlns="http://schemas.openxmlformats.org/package/2006/relationships"><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 Id="rId4"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tags" Target="../tags/tag469.xml"/><Relationship Id="rId7" Type="http://schemas.openxmlformats.org/officeDocument/2006/relationships/image" Target="../media/image33.png"/><Relationship Id="rId2" Type="http://schemas.openxmlformats.org/officeDocument/2006/relationships/tags" Target="../tags/tag468.xml"/><Relationship Id="rId1" Type="http://schemas.openxmlformats.org/officeDocument/2006/relationships/tags" Target="../tags/tag467.xml"/><Relationship Id="rId6" Type="http://schemas.openxmlformats.org/officeDocument/2006/relationships/slideLayout" Target="../slideLayouts/slideLayout3.xml"/><Relationship Id="rId5" Type="http://schemas.openxmlformats.org/officeDocument/2006/relationships/tags" Target="../tags/tag471.xml"/><Relationship Id="rId4" Type="http://schemas.openxmlformats.org/officeDocument/2006/relationships/tags" Target="../tags/tag470.xml"/></Relationships>
</file>

<file path=ppt/slides/_rels/slide89.xml.rels><?xml version="1.0" encoding="UTF-8" standalone="yes"?>
<Relationships xmlns="http://schemas.openxmlformats.org/package/2006/relationships"><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tags" Target="../tags/tag472.xml"/><Relationship Id="rId5" Type="http://schemas.openxmlformats.org/officeDocument/2006/relationships/image" Target="../media/image34.png"/><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4"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 Id="rId6" Type="http://schemas.openxmlformats.org/officeDocument/2006/relationships/slideLayout" Target="../slideLayouts/slideLayout3.xml"/><Relationship Id="rId5" Type="http://schemas.openxmlformats.org/officeDocument/2006/relationships/tags" Target="../tags/tag482.xml"/><Relationship Id="rId4" Type="http://schemas.openxmlformats.org/officeDocument/2006/relationships/tags" Target="../tags/tag481.xml"/></Relationships>
</file>

<file path=ppt/slides/_rels/slide92.xml.rels><?xml version="1.0" encoding="UTF-8" standalone="yes"?>
<Relationships xmlns="http://schemas.openxmlformats.org/package/2006/relationships"><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slideLayout" Target="../slideLayouts/slideLayout3.xml"/><Relationship Id="rId5" Type="http://schemas.openxmlformats.org/officeDocument/2006/relationships/tags" Target="../tags/tag487.xml"/><Relationship Id="rId4" Type="http://schemas.openxmlformats.org/officeDocument/2006/relationships/tags" Target="../tags/tag486.xml"/></Relationships>
</file>

<file path=ppt/slides/_rels/slide93.xml.rels><?xml version="1.0" encoding="UTF-8" standalone="yes"?>
<Relationships xmlns="http://schemas.openxmlformats.org/package/2006/relationships"><Relationship Id="rId8" Type="http://schemas.openxmlformats.org/officeDocument/2006/relationships/tags" Target="../tags/tag495.xml"/><Relationship Id="rId3" Type="http://schemas.openxmlformats.org/officeDocument/2006/relationships/tags" Target="../tags/tag490.xml"/><Relationship Id="rId7" Type="http://schemas.openxmlformats.org/officeDocument/2006/relationships/tags" Target="../tags/tag494.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tags" Target="../tags/tag493.xml"/><Relationship Id="rId5" Type="http://schemas.openxmlformats.org/officeDocument/2006/relationships/tags" Target="../tags/tag492.xml"/><Relationship Id="rId10" Type="http://schemas.openxmlformats.org/officeDocument/2006/relationships/slideLayout" Target="../slideLayouts/slideLayout3.xml"/><Relationship Id="rId4" Type="http://schemas.openxmlformats.org/officeDocument/2006/relationships/tags" Target="../tags/tag491.xml"/><Relationship Id="rId9" Type="http://schemas.openxmlformats.org/officeDocument/2006/relationships/tags" Target="../tags/tag496.xml"/></Relationships>
</file>

<file path=ppt/slides/_rels/slide94.xml.rels><?xml version="1.0" encoding="UTF-8" standalone="yes"?>
<Relationships xmlns="http://schemas.openxmlformats.org/package/2006/relationships"><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slideLayout" Target="../slideLayouts/slideLayout3.xml"/><Relationship Id="rId5" Type="http://schemas.openxmlformats.org/officeDocument/2006/relationships/tags" Target="../tags/tag501.xml"/><Relationship Id="rId4" Type="http://schemas.openxmlformats.org/officeDocument/2006/relationships/tags" Target="../tags/tag500.xml"/></Relationships>
</file>

<file path=ppt/slides/_rels/slide95.xml.rels><?xml version="1.0" encoding="UTF-8" standalone="yes"?>
<Relationships xmlns="http://schemas.openxmlformats.org/package/2006/relationships"><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 Id="rId5" Type="http://schemas.openxmlformats.org/officeDocument/2006/relationships/image" Target="../media/image35.png"/><Relationship Id="rId4"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 Id="rId5" Type="http://schemas.openxmlformats.org/officeDocument/2006/relationships/image" Target="../media/image36.png"/><Relationship Id="rId4"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 Id="rId4"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 Id="rId5" Type="http://schemas.openxmlformats.org/officeDocument/2006/relationships/image" Target="../media/image37.png"/><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2104211" y="1723057"/>
            <a:ext cx="5631180" cy="2120900"/>
            <a:chOff x="2543" y="3774"/>
            <a:chExt cx="8868" cy="3340"/>
          </a:xfrm>
        </p:grpSpPr>
        <p:sp>
          <p:nvSpPr>
            <p:cNvPr id="26" name="文本框 25"/>
            <p:cNvSpPr txBox="1"/>
            <p:nvPr>
              <p:custDataLst>
                <p:tags r:id="rId2"/>
              </p:custDataLst>
            </p:nvPr>
          </p:nvSpPr>
          <p:spPr>
            <a:xfrm>
              <a:off x="2543" y="3774"/>
              <a:ext cx="8868" cy="1212"/>
            </a:xfrm>
            <a:prstGeom prst="rect">
              <a:avLst/>
            </a:prstGeom>
            <a:noFill/>
          </p:spPr>
          <p:txBody>
            <a:bodyPr wrap="square" rtlCol="0" anchor="t">
              <a:spAutoFit/>
            </a:bodyPr>
            <a:lstStyle/>
            <a:p>
              <a:pPr algn="ctr"/>
              <a:r>
                <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模块三</a:t>
              </a:r>
            </a:p>
          </p:txBody>
        </p:sp>
        <p:sp>
          <p:nvSpPr>
            <p:cNvPr id="27" name="文本框 26"/>
            <p:cNvSpPr txBox="1"/>
            <p:nvPr>
              <p:custDataLst>
                <p:tags r:id="rId3"/>
              </p:custDataLst>
            </p:nvPr>
          </p:nvSpPr>
          <p:spPr>
            <a:xfrm>
              <a:off x="3923" y="5224"/>
              <a:ext cx="6107" cy="1890"/>
            </a:xfrm>
            <a:prstGeom prst="rect">
              <a:avLst/>
            </a:prstGeom>
            <a:noFill/>
          </p:spPr>
          <p:txBody>
            <a:bodyPr wrap="none" rtlCol="0" anchor="t">
              <a:spAutoFit/>
            </a:bodyPr>
            <a:lstStyle/>
            <a:p>
              <a:r>
                <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rPr>
                <a:t>心理健康</a:t>
              </a:r>
            </a:p>
          </p:txBody>
        </p:sp>
      </p:grpSp>
      <p:pic>
        <p:nvPicPr>
          <p:cNvPr id="10" name="图片 9" descr="ed27c15d670d8624e6723d8655cff98a"/>
          <p:cNvPicPr>
            <a:picLocks noChangeAspect="1"/>
          </p:cNvPicPr>
          <p:nvPr/>
        </p:nvPicPr>
        <p:blipFill>
          <a:blip r:embed="rId5"/>
          <a:stretch>
            <a:fillRect/>
          </a:stretch>
        </p:blipFill>
        <p:spPr>
          <a:xfrm>
            <a:off x="7515860" y="1924685"/>
            <a:ext cx="4255770" cy="4255770"/>
          </a:xfrm>
          <a:prstGeom prst="rect">
            <a:avLst/>
          </a:prstGeom>
        </p:spPr>
      </p:pic>
      <p:pic>
        <p:nvPicPr>
          <p:cNvPr id="11" name="图片 10" descr="da02fa5146d3c44c2cdcfd82e2175f02"/>
          <p:cNvPicPr>
            <a:picLocks noChangeAspect="1"/>
          </p:cNvPicPr>
          <p:nvPr/>
        </p:nvPicPr>
        <p:blipFill>
          <a:blip r:embed="rId6"/>
          <a:stretch>
            <a:fillRect/>
          </a:stretch>
        </p:blipFill>
        <p:spPr>
          <a:xfrm>
            <a:off x="278130" y="4824095"/>
            <a:ext cx="4972685" cy="1924685"/>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3"/>
          <p:cNvGrpSpPr/>
          <p:nvPr/>
        </p:nvGrpSpPr>
        <p:grpSpPr>
          <a:xfrm>
            <a:off x="1255132" y="2335530"/>
            <a:ext cx="10066020" cy="3913505"/>
            <a:chOff x="1989" y="3722"/>
            <a:chExt cx="15852" cy="6163"/>
          </a:xfrm>
        </p:grpSpPr>
        <p:sp>
          <p:nvSpPr>
            <p:cNvPr id="23" name="任意多边形: 形状 6"/>
            <p:cNvSpPr/>
            <p:nvPr>
              <p:custDataLst>
                <p:tags r:id="rId3"/>
              </p:custDataLst>
            </p:nvPr>
          </p:nvSpPr>
          <p:spPr>
            <a:xfrm>
              <a:off x="2528" y="3722"/>
              <a:ext cx="1531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有工作和职业，而且他能把他本身的智慧和能力，从其工作中发挥出来并有成就感，能从其工作中获得满足感，通常他是乐于工作的。</a:t>
              </a:r>
              <a:endParaRPr 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endParaRPr>
            </a:p>
          </p:txBody>
        </p:sp>
        <p:sp>
          <p:nvSpPr>
            <p:cNvPr id="24" name="任意多边形: 形状 7"/>
            <p:cNvSpPr/>
            <p:nvPr>
              <p:custDataLst>
                <p:tags r:id="rId4"/>
              </p:custDataLst>
            </p:nvPr>
          </p:nvSpPr>
          <p:spPr>
            <a:xfrm>
              <a:off x="2528" y="5308"/>
              <a:ext cx="15308"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有朋友，乐于与他人交流，且常能与人建立良好的关系。在与人相处时，正面的态度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如尊敬、信任、喜悦等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常多于反面的态度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如仇视、嫉妒、怀疑、畏惧、憎恶等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6" name="任意多边形: 形状 8"/>
            <p:cNvSpPr/>
            <p:nvPr>
              <p:custDataLst>
                <p:tags r:id="rId5"/>
              </p:custDataLst>
            </p:nvPr>
          </p:nvSpPr>
          <p:spPr>
            <a:xfrm>
              <a:off x="2533" y="6899"/>
              <a:ext cx="1530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对自己有适度的了解，并有悦纳自己的态度。愿意发挥自己身心的潜能，对于无法补救的缺陷，也能坦然接受，而不作无谓的怨尤。能容忍自己某些方面的短处和缺陷。</a:t>
              </a:r>
            </a:p>
          </p:txBody>
        </p:sp>
        <p:sp>
          <p:nvSpPr>
            <p:cNvPr id="28" name="任意多边形: 形状 9"/>
            <p:cNvSpPr/>
            <p:nvPr>
              <p:custDataLst>
                <p:tags r:id="rId6"/>
              </p:custDataLst>
            </p:nvPr>
          </p:nvSpPr>
          <p:spPr>
            <a:xfrm>
              <a:off x="2528" y="8490"/>
              <a:ext cx="15313"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能与现实环境保持良好的接触，对环境能作正确的、客观的观察，并能作健全的、有效的适应而不企图逃避。</a:t>
              </a:r>
            </a:p>
          </p:txBody>
        </p:sp>
        <p:grpSp>
          <p:nvGrpSpPr>
            <p:cNvPr id="49" name="组合 48"/>
            <p:cNvGrpSpPr/>
            <p:nvPr/>
          </p:nvGrpSpPr>
          <p:grpSpPr>
            <a:xfrm>
              <a:off x="1989" y="3860"/>
              <a:ext cx="225" cy="5824"/>
              <a:chOff x="1989" y="3860"/>
              <a:chExt cx="225" cy="5824"/>
            </a:xfrm>
          </p:grpSpPr>
          <p:cxnSp>
            <p:nvCxnSpPr>
              <p:cNvPr id="30" name="直接连接符 29"/>
              <p:cNvCxnSpPr/>
              <p:nvPr>
                <p:custDataLst>
                  <p:tags r:id="rId7"/>
                </p:custDataLst>
              </p:nvPr>
            </p:nvCxnSpPr>
            <p:spPr>
              <a:xfrm>
                <a:off x="2099" y="3860"/>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989" y="426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8"/>
                </p:custDataLst>
              </p:nvPr>
            </p:nvSpPr>
            <p:spPr>
              <a:xfrm>
                <a:off x="1989" y="5888"/>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9"/>
                </p:custDataLst>
              </p:nvPr>
            </p:nvSpPr>
            <p:spPr>
              <a:xfrm>
                <a:off x="1989" y="748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10"/>
                </p:custDataLst>
              </p:nvPr>
            </p:nvSpPr>
            <p:spPr>
              <a:xfrm>
                <a:off x="1989" y="903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F7A32E56-7242-F4CC-2FDA-449F1D14E25B}"/>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sp>
        <p:nvSpPr>
          <p:cNvPr id="8" name="任意多边形: 形状 17">
            <a:extLst>
              <a:ext uri="{FF2B5EF4-FFF2-40B4-BE49-F238E27FC236}">
                <a16:creationId xmlns:a16="http://schemas.microsoft.com/office/drawing/2014/main" id="{8FDCD57F-7B83-65B4-4A6F-B3E15F2ECEE6}"/>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心理健康的</a:t>
            </a:r>
            <a:r>
              <a:rPr lang="en-US" altLang="zh-CN" sz="2000" b="1" dirty="0">
                <a:latin typeface="微软雅黑" panose="020B0503020204020204" pitchFamily="34" charset="-122"/>
                <a:ea typeface="微软雅黑" panose="020B0503020204020204" pitchFamily="34" charset="-122"/>
                <a:cs typeface="+mn-lt"/>
                <a:sym typeface="+mn-ea"/>
              </a:rPr>
              <a:t>4</a:t>
            </a:r>
            <a:r>
              <a:rPr lang="zh-CN" altLang="en-US" sz="2000" b="1" dirty="0">
                <a:latin typeface="微软雅黑" panose="020B0503020204020204" pitchFamily="34" charset="-122"/>
                <a:ea typeface="微软雅黑" panose="020B0503020204020204" pitchFamily="34" charset="-122"/>
                <a:cs typeface="+mn-lt"/>
                <a:sym typeface="+mn-ea"/>
              </a:rPr>
              <a:t>条标准：</a:t>
            </a: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
          <p:cNvGrpSpPr/>
          <p:nvPr/>
        </p:nvGrpSpPr>
        <p:grpSpPr>
          <a:xfrm>
            <a:off x="1311910" y="1840230"/>
            <a:ext cx="9568180" cy="3686175"/>
            <a:chOff x="2066" y="2898"/>
            <a:chExt cx="15068" cy="5805"/>
          </a:xfrm>
        </p:grpSpPr>
        <p:sp>
          <p:nvSpPr>
            <p:cNvPr id="2" name="矩形 1"/>
            <p:cNvSpPr/>
            <p:nvPr>
              <p:custDataLst>
                <p:tags r:id="rId2"/>
              </p:custDataLst>
            </p:nvPr>
          </p:nvSpPr>
          <p:spPr>
            <a:xfrm>
              <a:off x="2066" y="2898"/>
              <a:ext cx="2654" cy="5805"/>
            </a:xfrm>
            <a:prstGeom prst="rect">
              <a:avLst/>
            </a:prstGeom>
            <a:gradFill>
              <a:gsLst>
                <a:gs pos="0">
                  <a:srgbClr val="016CD4"/>
                </a:gs>
                <a:gs pos="100000">
                  <a:srgbClr val="99DAF9"/>
                </a:gs>
              </a:gsLst>
              <a:lin ang="4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panose="00020600040101010101" charset="-122"/>
                <a:ea typeface="阿里巴巴普惠体" panose="00020600040101010101" charset="-122"/>
              </a:endParaRPr>
            </a:p>
          </p:txBody>
        </p:sp>
        <p:sp>
          <p:nvSpPr>
            <p:cNvPr id="9" name="文本框 8"/>
            <p:cNvSpPr txBox="1"/>
            <p:nvPr>
              <p:custDataLst>
                <p:tags r:id="rId3"/>
              </p:custDataLst>
            </p:nvPr>
          </p:nvSpPr>
          <p:spPr>
            <a:xfrm>
              <a:off x="8059" y="3533"/>
              <a:ext cx="9075" cy="4718"/>
            </a:xfrm>
            <a:prstGeom prst="rect">
              <a:avLst/>
            </a:prstGeom>
            <a:noFill/>
          </p:spPr>
          <p:txBody>
            <a:bodyPr vert="horz" wrap="square" lIns="91440" tIns="45720" rIns="91440" bIns="45720" rtlCol="0" anchor="t">
              <a:noAutofit/>
            </a:bodyPr>
            <a:lstStyle/>
            <a:p>
              <a:pPr lvl="0" indent="468000" algn="just">
                <a:spcBef>
                  <a:spcPts val="600"/>
                </a:spcBef>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1948</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年， 世界卫生组织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(World Health Organization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WHO)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提出：“健康不仅是身体没有疾病和免于虚弱，还要有完整的生理、心理状态和良好的社会适应能力。”</a:t>
              </a:r>
            </a:p>
            <a:p>
              <a:pPr lvl="0" indent="468000" algn="just">
                <a:spcBef>
                  <a:spcPts val="600"/>
                </a:spcBef>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1990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年，世界卫生组织又对健康进行了补充阐述：“躯体健康、心理健康、社会适应良好和道德健康四个方面都健全，才是完全健康的人。”可见，现代健康包含四个方面，即</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生理健康、心理健康、社会适应良好和道德健康</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a:t>
              </a:r>
            </a:p>
          </p:txBody>
        </p:sp>
      </p:grpSp>
      <p:pic>
        <p:nvPicPr>
          <p:cNvPr id="3" name="图片 2" descr="ecb35d57f91156dd81e0d922f6bc2c59(1)"/>
          <p:cNvPicPr>
            <a:picLocks noChangeAspect="1"/>
          </p:cNvPicPr>
          <p:nvPr/>
        </p:nvPicPr>
        <p:blipFill>
          <a:blip r:embed="rId5"/>
          <a:stretch>
            <a:fillRect/>
          </a:stretch>
        </p:blipFill>
        <p:spPr>
          <a:xfrm>
            <a:off x="1311910" y="2292350"/>
            <a:ext cx="4020820" cy="2842895"/>
          </a:xfrm>
          <a:prstGeom prst="rect">
            <a:avLst/>
          </a:prstGeom>
        </p:spPr>
      </p:pic>
      <p:sp>
        <p:nvSpPr>
          <p:cNvPr id="7" name="1">
            <a:extLst>
              <a:ext uri="{FF2B5EF4-FFF2-40B4-BE49-F238E27FC236}">
                <a16:creationId xmlns:a16="http://schemas.microsoft.com/office/drawing/2014/main" id="{B17306AC-9438-7FA1-230D-201E1D1ABEB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spTree>
  </p:cSld>
  <p:clrMapOvr>
    <a:masterClrMapping/>
  </p:clrMapOvr>
  <p:transition spd="slow" advTm="4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F9A56-773E-2A28-BB01-BAA0772DC02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ACFA8A9-C4D6-6A6E-092C-5234F2B11638}"/>
              </a:ext>
            </a:extLst>
          </p:cNvPr>
          <p:cNvGrpSpPr/>
          <p:nvPr/>
        </p:nvGrpSpPr>
        <p:grpSpPr>
          <a:xfrm>
            <a:off x="723900" y="1724190"/>
            <a:ext cx="10744200" cy="4224020"/>
            <a:chOff x="1112" y="2325"/>
            <a:chExt cx="16920" cy="6652"/>
          </a:xfrm>
        </p:grpSpPr>
        <p:sp>
          <p:nvSpPr>
            <p:cNvPr id="7" name="直角三角形 6">
              <a:extLst>
                <a:ext uri="{FF2B5EF4-FFF2-40B4-BE49-F238E27FC236}">
                  <a16:creationId xmlns:a16="http://schemas.microsoft.com/office/drawing/2014/main" id="{74117A7E-C2E8-8B45-2AE1-46A82C71FC1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6C98032-9231-2D98-F752-B118C9A992F7}"/>
                </a:ext>
              </a:extLst>
            </p:cNvPr>
            <p:cNvSpPr/>
            <p:nvPr>
              <p:custDataLst>
                <p:tags r:id="rId3"/>
              </p:custDataLst>
            </p:nvPr>
          </p:nvSpPr>
          <p:spPr>
            <a:xfrm>
              <a:off x="1532" y="2585"/>
              <a:ext cx="16500" cy="639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1BCA814-AA50-C2B0-4E63-E8316207C7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心理健康的标准</a:t>
              </a:r>
            </a:p>
          </p:txBody>
        </p:sp>
        <p:sp>
          <p:nvSpPr>
            <p:cNvPr id="2" name="文本框 1">
              <a:extLst>
                <a:ext uri="{FF2B5EF4-FFF2-40B4-BE49-F238E27FC236}">
                  <a16:creationId xmlns:a16="http://schemas.microsoft.com/office/drawing/2014/main" id="{BA44B535-A42C-BA55-78AD-370001CB54C6}"/>
                </a:ext>
              </a:extLst>
            </p:cNvPr>
            <p:cNvSpPr txBox="1"/>
            <p:nvPr>
              <p:custDataLst>
                <p:tags r:id="rId5"/>
              </p:custDataLst>
            </p:nvPr>
          </p:nvSpPr>
          <p:spPr>
            <a:xfrm>
              <a:off x="2034" y="3414"/>
              <a:ext cx="15495" cy="5303"/>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智力正常，认知完整</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智力是人的观察力、记忆力、思维力、想象力和专业操作能力的综合，它是人正常生活最基本的心理条件，也是心理健康的主要指标。心理健康的人能与现实保持良好的接触，能对环境进行客观观察，产生有效适应，而不会歪曲现实环境。</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积极的自我观念</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的人能够体验到自己的存在价值。他们了解自己的长处与短处，并对此有适当的自我评价，不过分自我炫耀，也不过度自我责备；即使对自己有不满意的地方，也不妨碍其感受自己较好的一面；他们悦纳自己，同时也觉得自己能为他人所接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E47303D8-59F0-96CE-2B23-4424A18A96C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spTree>
    <p:extLst>
      <p:ext uri="{BB962C8B-B14F-4D97-AF65-F5344CB8AC3E}">
        <p14:creationId xmlns:p14="http://schemas.microsoft.com/office/powerpoint/2010/main" val="37676580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1BB32-7CAD-59EF-8303-FF439195C3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1403263F-CBE9-4C70-A573-03236F2EBF1B}"/>
              </a:ext>
            </a:extLst>
          </p:cNvPr>
          <p:cNvGrpSpPr/>
          <p:nvPr/>
        </p:nvGrpSpPr>
        <p:grpSpPr>
          <a:xfrm>
            <a:off x="723900" y="1196340"/>
            <a:ext cx="10744200" cy="5305425"/>
            <a:chOff x="1112" y="2325"/>
            <a:chExt cx="16920" cy="8355"/>
          </a:xfrm>
        </p:grpSpPr>
        <p:sp>
          <p:nvSpPr>
            <p:cNvPr id="7" name="直角三角形 6">
              <a:extLst>
                <a:ext uri="{FF2B5EF4-FFF2-40B4-BE49-F238E27FC236}">
                  <a16:creationId xmlns:a16="http://schemas.microsoft.com/office/drawing/2014/main" id="{7F34E3BB-6B97-9A04-6840-BB761E76B2F8}"/>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E3F4FB8-FC03-156F-D1F0-209F0D6BED93}"/>
                </a:ext>
              </a:extLst>
            </p:cNvPr>
            <p:cNvSpPr/>
            <p:nvPr>
              <p:custDataLst>
                <p:tags r:id="rId3"/>
              </p:custDataLst>
            </p:nvPr>
          </p:nvSpPr>
          <p:spPr>
            <a:xfrm>
              <a:off x="1532" y="2585"/>
              <a:ext cx="16500" cy="809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AFFC7A8-7F71-9E39-9CBC-6517572A021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心理健康的标准</a:t>
              </a:r>
            </a:p>
          </p:txBody>
        </p:sp>
        <p:sp>
          <p:nvSpPr>
            <p:cNvPr id="2" name="文本框 1">
              <a:extLst>
                <a:ext uri="{FF2B5EF4-FFF2-40B4-BE49-F238E27FC236}">
                  <a16:creationId xmlns:a16="http://schemas.microsoft.com/office/drawing/2014/main" id="{BF883BF0-78D9-5AD3-BC6D-9B8199D9D7FF}"/>
                </a:ext>
              </a:extLst>
            </p:cNvPr>
            <p:cNvSpPr txBox="1"/>
            <p:nvPr>
              <p:custDataLst>
                <p:tags r:id="rId5"/>
              </p:custDataLst>
            </p:nvPr>
          </p:nvSpPr>
          <p:spPr>
            <a:xfrm>
              <a:off x="2034" y="3332"/>
              <a:ext cx="15495" cy="7266"/>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悦纳他人，人际关系和谐</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心理健康的人悦纳自我，也乐于与人交往，既能悦纳自我也能悦纳他人，认可他人存在的重要性和作用，因而也能为他人和集体所接受，人际关系融洽。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面对并接受现实</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的人能够面对现实、接受现实，而不会沉湎于过去或陷入不切实际的幻想之中。他既能吸取过去的经验，也能正视现在、规划将来；既能重视现在，也能权衡过去、现在与未来的关系，预见即将来临的问题和困难，并事先设法加以解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能调节情绪，心境良好</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的人能恰当地协调自己的情绪，其心情以喜悦、愉快、乐观、满意等积极的情绪状态为主，虽然也会有沮丧、愤怒、悲伤、恐惧等消极的情绪状态，但不会长久持续。他的情绪表达是适度的，控制恰如其分，不会太过或不及。</a:t>
              </a:r>
            </a:p>
          </p:txBody>
        </p:sp>
      </p:grpSp>
      <p:sp>
        <p:nvSpPr>
          <p:cNvPr id="4" name="1">
            <a:extLst>
              <a:ext uri="{FF2B5EF4-FFF2-40B4-BE49-F238E27FC236}">
                <a16:creationId xmlns:a16="http://schemas.microsoft.com/office/drawing/2014/main" id="{9EC9D3C7-E805-40AE-873D-91E775EBF9F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spTree>
    <p:extLst>
      <p:ext uri="{BB962C8B-B14F-4D97-AF65-F5344CB8AC3E}">
        <p14:creationId xmlns:p14="http://schemas.microsoft.com/office/powerpoint/2010/main" val="15710027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0F302-F485-C525-756E-E0984B387BA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7D36F88-F902-3A36-73D1-066C5FDF7C34}"/>
              </a:ext>
            </a:extLst>
          </p:cNvPr>
          <p:cNvGrpSpPr/>
          <p:nvPr/>
        </p:nvGrpSpPr>
        <p:grpSpPr>
          <a:xfrm>
            <a:off x="723900" y="1458884"/>
            <a:ext cx="10744200" cy="4650105"/>
            <a:chOff x="1112" y="2325"/>
            <a:chExt cx="16920" cy="7323"/>
          </a:xfrm>
        </p:grpSpPr>
        <p:sp>
          <p:nvSpPr>
            <p:cNvPr id="7" name="直角三角形 6">
              <a:extLst>
                <a:ext uri="{FF2B5EF4-FFF2-40B4-BE49-F238E27FC236}">
                  <a16:creationId xmlns:a16="http://schemas.microsoft.com/office/drawing/2014/main" id="{968F577A-1996-6147-40D5-0322DBBED0B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8555D0F-2B3C-8F1A-5420-32FEBBC3480C}"/>
                </a:ext>
              </a:extLst>
            </p:cNvPr>
            <p:cNvSpPr/>
            <p:nvPr>
              <p:custDataLst>
                <p:tags r:id="rId3"/>
              </p:custDataLst>
            </p:nvPr>
          </p:nvSpPr>
          <p:spPr>
            <a:xfrm>
              <a:off x="1532" y="2585"/>
              <a:ext cx="16500" cy="706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4DFD717-6310-926F-FEFD-12B31190AA9C}"/>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心理健康的标准</a:t>
              </a:r>
            </a:p>
          </p:txBody>
        </p:sp>
        <p:sp>
          <p:nvSpPr>
            <p:cNvPr id="2" name="文本框 1">
              <a:extLst>
                <a:ext uri="{FF2B5EF4-FFF2-40B4-BE49-F238E27FC236}">
                  <a16:creationId xmlns:a16="http://schemas.microsoft.com/office/drawing/2014/main" id="{A3E01F68-216E-9FD4-C160-A093B7F743DC}"/>
                </a:ext>
              </a:extLst>
            </p:cNvPr>
            <p:cNvSpPr txBox="1"/>
            <p:nvPr>
              <p:custDataLst>
                <p:tags r:id="rId5"/>
              </p:custDataLst>
            </p:nvPr>
          </p:nvSpPr>
          <p:spPr>
            <a:xfrm>
              <a:off x="1997" y="3405"/>
              <a:ext cx="15495"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热爱生活，乐于学习和工作</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的人珍惜和热爱生活，并享受人生的乐趣，而不会视生活为负担。他乐于学习，积极工作，在学习和工作中施展才能，并从学习和工作成绩中得到满足和激励。对学习和工作的投入，能使人获得成就感并提高自我价值感，有益于心理健康。</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人格完整独立</a:t>
              </a: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格是个体的才智、情绪、愿望、价值观和习惯行为方式的有机整合。心理健康的人能够有效地处理各种能量，使之不产生对立和冲突，保持人格完整、协调、和谐。当产生心理压力和欲求不能满足时，其统一的人生态度使自我保持相对稳定性，不依附或者盲从于他人，能果断地决定自己的发展方向。随着人生阅历的丰富和生活的磨炼，心理健康的人，其人格也会更加完善。</a:t>
              </a:r>
            </a:p>
          </p:txBody>
        </p:sp>
      </p:grpSp>
      <p:sp>
        <p:nvSpPr>
          <p:cNvPr id="4" name="1">
            <a:extLst>
              <a:ext uri="{FF2B5EF4-FFF2-40B4-BE49-F238E27FC236}">
                <a16:creationId xmlns:a16="http://schemas.microsoft.com/office/drawing/2014/main" id="{2CFA9A88-CBFE-3F7A-5190-8D0A6D4D2A85}"/>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spTree>
    <p:extLst>
      <p:ext uri="{BB962C8B-B14F-4D97-AF65-F5344CB8AC3E}">
        <p14:creationId xmlns:p14="http://schemas.microsoft.com/office/powerpoint/2010/main" val="7252747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9292B-D3A0-1B13-815E-1E6AAB53FA1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46DC1BF-A926-4982-76EB-1C33E03C1E04}"/>
              </a:ext>
            </a:extLst>
          </p:cNvPr>
          <p:cNvGrpSpPr/>
          <p:nvPr/>
        </p:nvGrpSpPr>
        <p:grpSpPr>
          <a:xfrm>
            <a:off x="723900" y="1458884"/>
            <a:ext cx="10744200" cy="4650105"/>
            <a:chOff x="1112" y="2325"/>
            <a:chExt cx="16920" cy="7323"/>
          </a:xfrm>
        </p:grpSpPr>
        <p:sp>
          <p:nvSpPr>
            <p:cNvPr id="7" name="直角三角形 6">
              <a:extLst>
                <a:ext uri="{FF2B5EF4-FFF2-40B4-BE49-F238E27FC236}">
                  <a16:creationId xmlns:a16="http://schemas.microsoft.com/office/drawing/2014/main" id="{F8047B7F-72B8-78C4-9111-56C3B60BB12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F5279C3-E30B-D2AA-C4B7-E5E2992D141B}"/>
                </a:ext>
              </a:extLst>
            </p:cNvPr>
            <p:cNvSpPr/>
            <p:nvPr>
              <p:custDataLst>
                <p:tags r:id="rId3"/>
              </p:custDataLst>
            </p:nvPr>
          </p:nvSpPr>
          <p:spPr>
            <a:xfrm>
              <a:off x="1532" y="2585"/>
              <a:ext cx="16500" cy="706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9A74BBD-C3E6-AE8E-22F7-D803422BC4C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心理健康是一个动态的过程</a:t>
              </a:r>
            </a:p>
          </p:txBody>
        </p:sp>
        <p:sp>
          <p:nvSpPr>
            <p:cNvPr id="2" name="文本框 1">
              <a:extLst>
                <a:ext uri="{FF2B5EF4-FFF2-40B4-BE49-F238E27FC236}">
                  <a16:creationId xmlns:a16="http://schemas.microsoft.com/office/drawing/2014/main" id="{463410CE-FEA8-69D5-5086-627219956165}"/>
                </a:ext>
              </a:extLst>
            </p:cNvPr>
            <p:cNvSpPr txBox="1"/>
            <p:nvPr>
              <p:custDataLst>
                <p:tags r:id="rId5"/>
              </p:custDataLst>
            </p:nvPr>
          </p:nvSpPr>
          <p:spPr>
            <a:xfrm>
              <a:off x="1997" y="3405"/>
              <a:ext cx="8341" cy="595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心理健康是一个动态的过程：它可能因个体自身的发展而变化，也可能因个体所处环境的不同而不同。这样，就有大量的所谓亚健康状态存在了。就一般人群而言，据学界的普遍看法，真正称得上心理健康的只占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10%~15%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，真正有心理问题或心理不健康者只占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左右的人处于健康状态。从个体心理的发展来看，心理健康也是一个动态的过程，既存在由健康向不健康转化的可能，也存在由不健康向健康转化的可能。</a:t>
              </a:r>
            </a:p>
          </p:txBody>
        </p:sp>
      </p:grpSp>
      <p:sp>
        <p:nvSpPr>
          <p:cNvPr id="4" name="1">
            <a:extLst>
              <a:ext uri="{FF2B5EF4-FFF2-40B4-BE49-F238E27FC236}">
                <a16:creationId xmlns:a16="http://schemas.microsoft.com/office/drawing/2014/main" id="{E252574C-A9DD-00EB-33DE-592C0F5B08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pic>
        <p:nvPicPr>
          <p:cNvPr id="3" name="图片 2">
            <a:extLst>
              <a:ext uri="{FF2B5EF4-FFF2-40B4-BE49-F238E27FC236}">
                <a16:creationId xmlns:a16="http://schemas.microsoft.com/office/drawing/2014/main" id="{7B151FD2-47E6-0AF0-C6B1-61EA51F3F058}"/>
              </a:ext>
            </a:extLst>
          </p:cNvPr>
          <p:cNvPicPr>
            <a:picLocks noChangeAspect="1"/>
          </p:cNvPicPr>
          <p:nvPr/>
        </p:nvPicPr>
        <p:blipFill rotWithShape="1">
          <a:blip r:embed="rId7"/>
          <a:srcRect r="20346"/>
          <a:stretch/>
        </p:blipFill>
        <p:spPr>
          <a:xfrm>
            <a:off x="6789026" y="2232631"/>
            <a:ext cx="4412374" cy="3694748"/>
          </a:xfrm>
          <a:prstGeom prst="rect">
            <a:avLst/>
          </a:prstGeom>
        </p:spPr>
      </p:pic>
    </p:spTree>
    <p:extLst>
      <p:ext uri="{BB962C8B-B14F-4D97-AF65-F5344CB8AC3E}">
        <p14:creationId xmlns:p14="http://schemas.microsoft.com/office/powerpoint/2010/main" val="226633743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48A6-D388-527B-B77F-8D70171056EB}"/>
            </a:ext>
          </a:extLst>
        </p:cNvPr>
        <p:cNvGrpSpPr/>
        <p:nvPr/>
      </p:nvGrpSpPr>
      <p:grpSpPr>
        <a:xfrm>
          <a:off x="0" y="0"/>
          <a:ext cx="0" cy="0"/>
          <a:chOff x="0" y="0"/>
          <a:chExt cx="0" cy="0"/>
        </a:xfrm>
      </p:grpSpPr>
      <p:grpSp>
        <p:nvGrpSpPr>
          <p:cNvPr id="18" name="3">
            <a:extLst>
              <a:ext uri="{FF2B5EF4-FFF2-40B4-BE49-F238E27FC236}">
                <a16:creationId xmlns:a16="http://schemas.microsoft.com/office/drawing/2014/main" id="{9087E0B5-5CC9-56D4-99CD-18E9BAE76858}"/>
              </a:ext>
            </a:extLst>
          </p:cNvPr>
          <p:cNvGrpSpPr/>
          <p:nvPr/>
        </p:nvGrpSpPr>
        <p:grpSpPr>
          <a:xfrm>
            <a:off x="529590" y="1260956"/>
            <a:ext cx="11010900" cy="4859320"/>
            <a:chOff x="1042" y="3454"/>
            <a:chExt cx="17340" cy="7266"/>
          </a:xfrm>
        </p:grpSpPr>
        <p:sp>
          <p:nvSpPr>
            <p:cNvPr id="58" name="圆角矩形 57">
              <a:extLst>
                <a:ext uri="{FF2B5EF4-FFF2-40B4-BE49-F238E27FC236}">
                  <a16:creationId xmlns:a16="http://schemas.microsoft.com/office/drawing/2014/main" id="{A3D16F0A-71F9-E817-6ABA-11E5B080C7AF}"/>
                </a:ext>
              </a:extLst>
            </p:cNvPr>
            <p:cNvSpPr/>
            <p:nvPr>
              <p:custDataLst>
                <p:tags r:id="rId2"/>
              </p:custDataLst>
            </p:nvPr>
          </p:nvSpPr>
          <p:spPr>
            <a:xfrm>
              <a:off x="1042" y="3454"/>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C864BFB-1300-F0EB-940F-069605B0B62B}"/>
                </a:ext>
              </a:extLst>
            </p:cNvPr>
            <p:cNvSpPr txBox="1"/>
            <p:nvPr>
              <p:custDataLst>
                <p:tags r:id="rId3"/>
              </p:custDataLst>
            </p:nvPr>
          </p:nvSpPr>
          <p:spPr>
            <a:xfrm>
              <a:off x="1596" y="7233"/>
              <a:ext cx="5875" cy="2550"/>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身体健康是指身体各系统和器官的正常功能状态，没有任何明显的疾病或疾病风险，并且拥有足够的体力和能量应对日常生活的需求。</a:t>
              </a:r>
            </a:p>
          </p:txBody>
        </p:sp>
      </p:grpSp>
      <p:sp>
        <p:nvSpPr>
          <p:cNvPr id="3" name="1">
            <a:extLst>
              <a:ext uri="{FF2B5EF4-FFF2-40B4-BE49-F238E27FC236}">
                <a16:creationId xmlns:a16="http://schemas.microsoft.com/office/drawing/2014/main" id="{F8A1DF71-6C77-71A4-D011-D09C9865B22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二、身体健康</a:t>
            </a:r>
          </a:p>
        </p:txBody>
      </p:sp>
      <p:pic>
        <p:nvPicPr>
          <p:cNvPr id="4" name="图片 3">
            <a:extLst>
              <a:ext uri="{FF2B5EF4-FFF2-40B4-BE49-F238E27FC236}">
                <a16:creationId xmlns:a16="http://schemas.microsoft.com/office/drawing/2014/main" id="{4F6F3513-395C-F192-1779-D1BF4F22E99B}"/>
              </a:ext>
            </a:extLst>
          </p:cNvPr>
          <p:cNvPicPr>
            <a:picLocks noChangeAspect="1"/>
          </p:cNvPicPr>
          <p:nvPr/>
        </p:nvPicPr>
        <p:blipFill rotWithShape="1">
          <a:blip r:embed="rId5"/>
          <a:srcRect l="14631"/>
          <a:stretch/>
        </p:blipFill>
        <p:spPr>
          <a:xfrm>
            <a:off x="4904297" y="2033753"/>
            <a:ext cx="6217491" cy="3459882"/>
          </a:xfrm>
          <a:prstGeom prst="rect">
            <a:avLst/>
          </a:prstGeom>
        </p:spPr>
      </p:pic>
    </p:spTree>
    <p:extLst>
      <p:ext uri="{BB962C8B-B14F-4D97-AF65-F5344CB8AC3E}">
        <p14:creationId xmlns:p14="http://schemas.microsoft.com/office/powerpoint/2010/main" val="42597169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3717B-95E8-D6C6-704B-77E638579ACA}"/>
            </a:ext>
          </a:extLst>
        </p:cNvPr>
        <p:cNvGrpSpPr/>
        <p:nvPr/>
      </p:nvGrpSpPr>
      <p:grpSpPr>
        <a:xfrm>
          <a:off x="0" y="0"/>
          <a:ext cx="0" cy="0"/>
          <a:chOff x="0" y="0"/>
          <a:chExt cx="0" cy="0"/>
        </a:xfrm>
      </p:grpSpPr>
      <p:sp>
        <p:nvSpPr>
          <p:cNvPr id="6" name="1">
            <a:extLst>
              <a:ext uri="{FF2B5EF4-FFF2-40B4-BE49-F238E27FC236}">
                <a16:creationId xmlns:a16="http://schemas.microsoft.com/office/drawing/2014/main" id="{C8C6D2A5-580E-AE68-CDC0-8844B41C051E}"/>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二、身体健康</a:t>
            </a:r>
          </a:p>
        </p:txBody>
      </p:sp>
      <p:grpSp>
        <p:nvGrpSpPr>
          <p:cNvPr id="25" name="4">
            <a:extLst>
              <a:ext uri="{FF2B5EF4-FFF2-40B4-BE49-F238E27FC236}">
                <a16:creationId xmlns:a16="http://schemas.microsoft.com/office/drawing/2014/main" id="{023D6FF4-E25D-B9F1-D9E7-2DF29C1E8131}"/>
              </a:ext>
            </a:extLst>
          </p:cNvPr>
          <p:cNvGrpSpPr/>
          <p:nvPr/>
        </p:nvGrpSpPr>
        <p:grpSpPr>
          <a:xfrm>
            <a:off x="804227" y="1893654"/>
            <a:ext cx="10583545" cy="2027272"/>
            <a:chOff x="1586" y="5239"/>
            <a:chExt cx="16667" cy="4059"/>
          </a:xfrm>
        </p:grpSpPr>
        <p:grpSp>
          <p:nvGrpSpPr>
            <p:cNvPr id="17" name="组合 16">
              <a:extLst>
                <a:ext uri="{FF2B5EF4-FFF2-40B4-BE49-F238E27FC236}">
                  <a16:creationId xmlns:a16="http://schemas.microsoft.com/office/drawing/2014/main" id="{9E367134-3420-FD40-B7FC-E5A005B1B9B3}"/>
                </a:ext>
              </a:extLst>
            </p:cNvPr>
            <p:cNvGrpSpPr/>
            <p:nvPr/>
          </p:nvGrpSpPr>
          <p:grpSpPr>
            <a:xfrm>
              <a:off x="1586" y="5239"/>
              <a:ext cx="7857" cy="4059"/>
              <a:chOff x="1586" y="5134"/>
              <a:chExt cx="7857" cy="4059"/>
            </a:xfrm>
          </p:grpSpPr>
          <p:sp>
            <p:nvSpPr>
              <p:cNvPr id="8" name="圆角矩形 7">
                <a:extLst>
                  <a:ext uri="{FF2B5EF4-FFF2-40B4-BE49-F238E27FC236}">
                    <a16:creationId xmlns:a16="http://schemas.microsoft.com/office/drawing/2014/main" id="{B4482A5D-ADC0-A40A-D788-81B4D903928B}"/>
                  </a:ext>
                </a:extLst>
              </p:cNvPr>
              <p:cNvSpPr/>
              <p:nvPr>
                <p:custDataLst>
                  <p:tags r:id="rId15"/>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5F3AE98-6537-66CD-BFF3-97C5AB4639DC}"/>
                  </a:ext>
                </a:extLst>
              </p:cNvPr>
              <p:cNvSpPr txBox="1"/>
              <p:nvPr/>
            </p:nvSpPr>
            <p:spPr>
              <a:xfrm>
                <a:off x="1808" y="6422"/>
                <a:ext cx="7422" cy="2125"/>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心血管系统包括心脏和血管。保持心血管系统健康的方法有很多，其中最重要的是保持健康的饮食和适量的运动。</a:t>
                </a:r>
              </a:p>
            </p:txBody>
          </p:sp>
          <p:sp>
            <p:nvSpPr>
              <p:cNvPr id="15" name="圆角矩形 14">
                <a:extLst>
                  <a:ext uri="{FF2B5EF4-FFF2-40B4-BE49-F238E27FC236}">
                    <a16:creationId xmlns:a16="http://schemas.microsoft.com/office/drawing/2014/main" id="{FFDA0E7C-9B65-1A24-D0F5-4E6D58D39F46}"/>
                  </a:ext>
                </a:extLst>
              </p:cNvPr>
              <p:cNvSpPr/>
              <p:nvPr>
                <p:custDataLst>
                  <p:tags r:id="rId16"/>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CD44362A-D6B2-DF43-D8F5-0CD9DAEC2CB0}"/>
                  </a:ext>
                </a:extLst>
              </p:cNvPr>
              <p:cNvSpPr txBox="1"/>
              <p:nvPr>
                <p:custDataLst>
                  <p:tags r:id="rId17"/>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1.</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心血管系统</a:t>
                </a:r>
              </a:p>
            </p:txBody>
          </p:sp>
        </p:grpSp>
        <p:grpSp>
          <p:nvGrpSpPr>
            <p:cNvPr id="18" name="组合 17">
              <a:extLst>
                <a:ext uri="{FF2B5EF4-FFF2-40B4-BE49-F238E27FC236}">
                  <a16:creationId xmlns:a16="http://schemas.microsoft.com/office/drawing/2014/main" id="{0CD00B4D-791A-9920-07EF-4207064664FC}"/>
                </a:ext>
              </a:extLst>
            </p:cNvPr>
            <p:cNvGrpSpPr/>
            <p:nvPr/>
          </p:nvGrpSpPr>
          <p:grpSpPr>
            <a:xfrm>
              <a:off x="10396" y="5239"/>
              <a:ext cx="7857" cy="4059"/>
              <a:chOff x="1586" y="5134"/>
              <a:chExt cx="7857" cy="4059"/>
            </a:xfrm>
          </p:grpSpPr>
          <p:sp>
            <p:nvSpPr>
              <p:cNvPr id="19" name="圆角矩形 18">
                <a:extLst>
                  <a:ext uri="{FF2B5EF4-FFF2-40B4-BE49-F238E27FC236}">
                    <a16:creationId xmlns:a16="http://schemas.microsoft.com/office/drawing/2014/main" id="{A8AC832C-93E9-92F8-8913-90988EBB2E99}"/>
                  </a:ext>
                </a:extLst>
              </p:cNvPr>
              <p:cNvSpPr/>
              <p:nvPr>
                <p:custDataLst>
                  <p:tags r:id="rId11"/>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12DF836-5764-2EB3-C8C1-FCCC9E0A75A0}"/>
                  </a:ext>
                </a:extLst>
              </p:cNvPr>
              <p:cNvSpPr txBox="1"/>
              <p:nvPr>
                <p:custDataLst>
                  <p:tags r:id="rId12"/>
                </p:custDataLst>
              </p:nvPr>
            </p:nvSpPr>
            <p:spPr>
              <a:xfrm>
                <a:off x="1809" y="6172"/>
                <a:ext cx="7411"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消化系统包括口腔、食管、胃、小肠、大肠和肛门，是人体吸收和消化营养物质的重要系统。保持消化系统健康的方法有很多，其中最重要的是保持健康的饮食和生活习惯。</a:t>
                </a:r>
              </a:p>
            </p:txBody>
          </p:sp>
          <p:sp>
            <p:nvSpPr>
              <p:cNvPr id="23" name="圆角矩形 22">
                <a:extLst>
                  <a:ext uri="{FF2B5EF4-FFF2-40B4-BE49-F238E27FC236}">
                    <a16:creationId xmlns:a16="http://schemas.microsoft.com/office/drawing/2014/main" id="{3632A814-0202-2ACD-FCE2-627D1B56BCE2}"/>
                  </a:ext>
                </a:extLst>
              </p:cNvPr>
              <p:cNvSpPr/>
              <p:nvPr>
                <p:custDataLst>
                  <p:tags r:id="rId13"/>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964EE46B-2AA8-6257-A713-AB85B7CA8288}"/>
                  </a:ext>
                </a:extLst>
              </p:cNvPr>
              <p:cNvSpPr txBox="1"/>
              <p:nvPr>
                <p:custDataLst>
                  <p:tags r:id="rId14"/>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2.</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消化系统</a:t>
                </a:r>
              </a:p>
            </p:txBody>
          </p:sp>
        </p:grpSp>
      </p:grpSp>
      <p:grpSp>
        <p:nvGrpSpPr>
          <p:cNvPr id="30" name="4">
            <a:extLst>
              <a:ext uri="{FF2B5EF4-FFF2-40B4-BE49-F238E27FC236}">
                <a16:creationId xmlns:a16="http://schemas.microsoft.com/office/drawing/2014/main" id="{D26492FF-0B14-F096-83D9-039BC3BCFCCA}"/>
              </a:ext>
            </a:extLst>
          </p:cNvPr>
          <p:cNvGrpSpPr/>
          <p:nvPr/>
        </p:nvGrpSpPr>
        <p:grpSpPr>
          <a:xfrm>
            <a:off x="804227" y="4215602"/>
            <a:ext cx="10583545" cy="2027272"/>
            <a:chOff x="1586" y="5239"/>
            <a:chExt cx="16667" cy="4059"/>
          </a:xfrm>
        </p:grpSpPr>
        <p:grpSp>
          <p:nvGrpSpPr>
            <p:cNvPr id="31" name="组合 30">
              <a:extLst>
                <a:ext uri="{FF2B5EF4-FFF2-40B4-BE49-F238E27FC236}">
                  <a16:creationId xmlns:a16="http://schemas.microsoft.com/office/drawing/2014/main" id="{AC890C05-8829-90D3-F0A7-8A6358CE1AED}"/>
                </a:ext>
              </a:extLst>
            </p:cNvPr>
            <p:cNvGrpSpPr/>
            <p:nvPr/>
          </p:nvGrpSpPr>
          <p:grpSpPr>
            <a:xfrm>
              <a:off x="1586" y="5239"/>
              <a:ext cx="7857" cy="4059"/>
              <a:chOff x="1586" y="5134"/>
              <a:chExt cx="7857" cy="4059"/>
            </a:xfrm>
          </p:grpSpPr>
          <p:sp>
            <p:nvSpPr>
              <p:cNvPr id="38" name="圆角矩形 7">
                <a:extLst>
                  <a:ext uri="{FF2B5EF4-FFF2-40B4-BE49-F238E27FC236}">
                    <a16:creationId xmlns:a16="http://schemas.microsoft.com/office/drawing/2014/main" id="{E90E3193-260E-EEB7-4DD6-F3BA36BD3C62}"/>
                  </a:ext>
                </a:extLst>
              </p:cNvPr>
              <p:cNvSpPr/>
              <p:nvPr>
                <p:custDataLst>
                  <p:tags r:id="rId8"/>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29D22E2-BE1C-4D91-D0C6-E9BE537DCB49}"/>
                  </a:ext>
                </a:extLst>
              </p:cNvPr>
              <p:cNvSpPr txBox="1"/>
              <p:nvPr/>
            </p:nvSpPr>
            <p:spPr>
              <a:xfrm>
                <a:off x="1809" y="6253"/>
                <a:ext cx="742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呼吸系统包括鼻腔、喉部、气管和肺。保持呼吸系统健康的方法有很多，其中最重要的是保持健康的生活环境和合理的生活习惯。</a:t>
                </a:r>
              </a:p>
            </p:txBody>
          </p:sp>
          <p:sp>
            <p:nvSpPr>
              <p:cNvPr id="40" name="圆角矩形 14">
                <a:extLst>
                  <a:ext uri="{FF2B5EF4-FFF2-40B4-BE49-F238E27FC236}">
                    <a16:creationId xmlns:a16="http://schemas.microsoft.com/office/drawing/2014/main" id="{FE5AFAD8-53E9-A543-1E89-52090328D6FF}"/>
                  </a:ext>
                </a:extLst>
              </p:cNvPr>
              <p:cNvSpPr/>
              <p:nvPr>
                <p:custDataLst>
                  <p:tags r:id="rId9"/>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DA0285CF-9208-963C-D1C1-FBE876FF42C4}"/>
                  </a:ext>
                </a:extLst>
              </p:cNvPr>
              <p:cNvSpPr txBox="1"/>
              <p:nvPr>
                <p:custDataLst>
                  <p:tags r:id="rId10"/>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呼吸系统</a:t>
                </a:r>
              </a:p>
            </p:txBody>
          </p:sp>
        </p:grpSp>
        <p:grpSp>
          <p:nvGrpSpPr>
            <p:cNvPr id="32" name="组合 31">
              <a:extLst>
                <a:ext uri="{FF2B5EF4-FFF2-40B4-BE49-F238E27FC236}">
                  <a16:creationId xmlns:a16="http://schemas.microsoft.com/office/drawing/2014/main" id="{5058E9E6-CFD4-AF5F-7276-B12E2CA1FA8A}"/>
                </a:ext>
              </a:extLst>
            </p:cNvPr>
            <p:cNvGrpSpPr/>
            <p:nvPr/>
          </p:nvGrpSpPr>
          <p:grpSpPr>
            <a:xfrm>
              <a:off x="10396" y="5239"/>
              <a:ext cx="7857" cy="4059"/>
              <a:chOff x="1586" y="5134"/>
              <a:chExt cx="7857" cy="4059"/>
            </a:xfrm>
          </p:grpSpPr>
          <p:sp>
            <p:nvSpPr>
              <p:cNvPr id="34" name="圆角矩形 18">
                <a:extLst>
                  <a:ext uri="{FF2B5EF4-FFF2-40B4-BE49-F238E27FC236}">
                    <a16:creationId xmlns:a16="http://schemas.microsoft.com/office/drawing/2014/main" id="{C7E08E80-348F-0DA5-8370-6E622A45BAFF}"/>
                  </a:ext>
                </a:extLst>
              </p:cNvPr>
              <p:cNvSpPr/>
              <p:nvPr>
                <p:custDataLst>
                  <p:tags r:id="rId4"/>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562FEDBD-CA45-4E50-3A31-5F1ED1F8E7A8}"/>
                  </a:ext>
                </a:extLst>
              </p:cNvPr>
              <p:cNvSpPr txBox="1"/>
              <p:nvPr>
                <p:custDataLst>
                  <p:tags r:id="rId5"/>
                </p:custDataLst>
              </p:nvPr>
            </p:nvSpPr>
            <p:spPr>
              <a:xfrm>
                <a:off x="1810" y="6253"/>
                <a:ext cx="7410"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泌尿生殖系统包括肾脏、输尿管、膀胱、尿道和生殖器官。保持泌尿生殖系统健康的方法，最重要的是保持健康的生活习惯和正确的生殖行为。</a:t>
                </a:r>
              </a:p>
            </p:txBody>
          </p:sp>
          <p:sp>
            <p:nvSpPr>
              <p:cNvPr id="36" name="圆角矩形 22">
                <a:extLst>
                  <a:ext uri="{FF2B5EF4-FFF2-40B4-BE49-F238E27FC236}">
                    <a16:creationId xmlns:a16="http://schemas.microsoft.com/office/drawing/2014/main" id="{4C698DCF-E497-8921-E5AA-3103BA46059B}"/>
                  </a:ext>
                </a:extLst>
              </p:cNvPr>
              <p:cNvSpPr/>
              <p:nvPr>
                <p:custDataLst>
                  <p:tags r:id="rId6"/>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a:extLst>
                  <a:ext uri="{FF2B5EF4-FFF2-40B4-BE49-F238E27FC236}">
                    <a16:creationId xmlns:a16="http://schemas.microsoft.com/office/drawing/2014/main" id="{5D03DB59-D0E3-98B5-F220-C53D09AD69F6}"/>
                  </a:ext>
                </a:extLst>
              </p:cNvPr>
              <p:cNvSpPr txBox="1"/>
              <p:nvPr>
                <p:custDataLst>
                  <p:tags r:id="rId7"/>
                </p:custDataLst>
              </p:nvPr>
            </p:nvSpPr>
            <p:spPr>
              <a:xfrm>
                <a:off x="3266" y="5204"/>
                <a:ext cx="4498" cy="739"/>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4.</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泌尿生殖系统</a:t>
                </a:r>
              </a:p>
            </p:txBody>
          </p:sp>
        </p:grpSp>
      </p:grpSp>
      <p:sp>
        <p:nvSpPr>
          <p:cNvPr id="7" name="圆角矩形 10">
            <a:extLst>
              <a:ext uri="{FF2B5EF4-FFF2-40B4-BE49-F238E27FC236}">
                <a16:creationId xmlns:a16="http://schemas.microsoft.com/office/drawing/2014/main" id="{FDEE977F-2A76-D9DB-FAD0-296C3C64D729}"/>
              </a:ext>
            </a:extLst>
          </p:cNvPr>
          <p:cNvSpPr/>
          <p:nvPr>
            <p:custDataLst>
              <p:tags r:id="rId2"/>
            </p:custDataLst>
          </p:nvPr>
        </p:nvSpPr>
        <p:spPr>
          <a:xfrm>
            <a:off x="592455" y="1131570"/>
            <a:ext cx="5619115" cy="55181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9" name="文本框 8">
            <a:extLst>
              <a:ext uri="{FF2B5EF4-FFF2-40B4-BE49-F238E27FC236}">
                <a16:creationId xmlns:a16="http://schemas.microsoft.com/office/drawing/2014/main" id="{8CA8974F-3B73-5867-7551-078626C69158}"/>
              </a:ext>
            </a:extLst>
          </p:cNvPr>
          <p:cNvSpPr txBox="1"/>
          <p:nvPr>
            <p:custDataLst>
              <p:tags r:id="rId3"/>
            </p:custDataLst>
          </p:nvPr>
        </p:nvSpPr>
        <p:spPr>
          <a:xfrm>
            <a:off x="685165" y="1214755"/>
            <a:ext cx="6798310" cy="430374"/>
          </a:xfrm>
          <a:prstGeom prst="rect">
            <a:avLst/>
          </a:prstGeom>
          <a:noFill/>
        </p:spPr>
        <p:txBody>
          <a:bodyPr wrap="square" rtlCol="0">
            <a:spAutoFit/>
          </a:bodyPr>
          <a:lstStyle/>
          <a:p>
            <a:pPr indent="0" algn="just" fontAlgn="auto">
              <a:lnSpc>
                <a:spcPct val="120000"/>
              </a:lnSpc>
            </a:pP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生理健康</a:t>
            </a:r>
          </a:p>
        </p:txBody>
      </p:sp>
    </p:spTree>
    <p:extLst>
      <p:ext uri="{BB962C8B-B14F-4D97-AF65-F5344CB8AC3E}">
        <p14:creationId xmlns:p14="http://schemas.microsoft.com/office/powerpoint/2010/main" val="1747667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684E2-2D6B-9E54-9B8C-7FD01495FBF7}"/>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50A0FBB-E89C-9BD8-3E4E-01EEEC2D22B3}"/>
              </a:ext>
            </a:extLst>
          </p:cNvPr>
          <p:cNvGrpSpPr/>
          <p:nvPr/>
        </p:nvGrpSpPr>
        <p:grpSpPr>
          <a:xfrm>
            <a:off x="723900" y="1316990"/>
            <a:ext cx="10744200" cy="4847590"/>
            <a:chOff x="1112" y="2325"/>
            <a:chExt cx="16920" cy="7634"/>
          </a:xfrm>
        </p:grpSpPr>
        <p:sp>
          <p:nvSpPr>
            <p:cNvPr id="7" name="直角三角形 6">
              <a:extLst>
                <a:ext uri="{FF2B5EF4-FFF2-40B4-BE49-F238E27FC236}">
                  <a16:creationId xmlns:a16="http://schemas.microsoft.com/office/drawing/2014/main" id="{F7063A0E-86EC-7B86-266F-9A73F78590E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278CED0-8777-C012-1B22-70F53CE56EE0}"/>
                </a:ext>
              </a:extLst>
            </p:cNvPr>
            <p:cNvSpPr/>
            <p:nvPr>
              <p:custDataLst>
                <p:tags r:id="rId3"/>
              </p:custDataLst>
            </p:nvPr>
          </p:nvSpPr>
          <p:spPr>
            <a:xfrm>
              <a:off x="1532" y="2587"/>
              <a:ext cx="16500" cy="737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C3A54F-E102-7FE1-5446-5025314DE69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a:t>
              </a:r>
            </a:p>
          </p:txBody>
        </p:sp>
        <p:sp>
          <p:nvSpPr>
            <p:cNvPr id="2" name="文本框 1">
              <a:extLst>
                <a:ext uri="{FF2B5EF4-FFF2-40B4-BE49-F238E27FC236}">
                  <a16:creationId xmlns:a16="http://schemas.microsoft.com/office/drawing/2014/main" id="{D858A7EE-6FF2-F687-87C4-ECA74D8C145A}"/>
                </a:ext>
              </a:extLst>
            </p:cNvPr>
            <p:cNvSpPr txBox="1"/>
            <p:nvPr>
              <p:custDataLst>
                <p:tags r:id="rId5"/>
              </p:custDataLst>
            </p:nvPr>
          </p:nvSpPr>
          <p:spPr>
            <a:xfrm>
              <a:off x="1919" y="3543"/>
              <a:ext cx="15725"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智力正常</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智力是人的观察力、注意力、想象力、思维力和实践活动能力等的综合。智力正常是人正常生活最基本的心理条件，是心理健康的首要标准。</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情绪协调，心境良好</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情绪在心理异常中起着核心的作用。更重要的是情绪稳定性好，具有调节控制自己的情绪以保持与周围环境动态平衡的能力。</a:t>
              </a: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具备一定的意志品质</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健康的意志品质往往具有如下特点：目的明确合理，自觉性高；善于分析情况，意志果断；既有现实目标的坚定性又能克制干扰目标实现的愿望、动机、情绪和行为，不放纵任性。</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a:extLst>
              <a:ext uri="{FF2B5EF4-FFF2-40B4-BE49-F238E27FC236}">
                <a16:creationId xmlns:a16="http://schemas.microsoft.com/office/drawing/2014/main" id="{4E5E269D-2B80-99DC-3007-AD87A8A4967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spTree>
    <p:extLst>
      <p:ext uri="{BB962C8B-B14F-4D97-AF65-F5344CB8AC3E}">
        <p14:creationId xmlns:p14="http://schemas.microsoft.com/office/powerpoint/2010/main" val="39153484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473EE-B8B7-DC8B-C130-2A5E180F5EF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7284AD8-C27B-8025-C505-5F049F358D25}"/>
              </a:ext>
            </a:extLst>
          </p:cNvPr>
          <p:cNvGrpSpPr/>
          <p:nvPr/>
        </p:nvGrpSpPr>
        <p:grpSpPr>
          <a:xfrm>
            <a:off x="723900" y="1316990"/>
            <a:ext cx="10744200" cy="4894580"/>
            <a:chOff x="1112" y="2325"/>
            <a:chExt cx="16920" cy="7708"/>
          </a:xfrm>
        </p:grpSpPr>
        <p:sp>
          <p:nvSpPr>
            <p:cNvPr id="7" name="直角三角形 6">
              <a:extLst>
                <a:ext uri="{FF2B5EF4-FFF2-40B4-BE49-F238E27FC236}">
                  <a16:creationId xmlns:a16="http://schemas.microsoft.com/office/drawing/2014/main" id="{D9E9D9FD-44F8-E05D-DB28-9DF6B22165B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F1111A2-6ADE-D358-95E6-32152B0017CA}"/>
                </a:ext>
              </a:extLst>
            </p:cNvPr>
            <p:cNvSpPr/>
            <p:nvPr>
              <p:custDataLst>
                <p:tags r:id="rId3"/>
              </p:custDataLst>
            </p:nvPr>
          </p:nvSpPr>
          <p:spPr>
            <a:xfrm>
              <a:off x="1532" y="2587"/>
              <a:ext cx="16500" cy="744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3C12ADAC-8820-A0C0-7E97-7EE2EE03BFEE}"/>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a:t>
              </a:r>
            </a:p>
          </p:txBody>
        </p:sp>
        <p:sp>
          <p:nvSpPr>
            <p:cNvPr id="2" name="文本框 1">
              <a:extLst>
                <a:ext uri="{FF2B5EF4-FFF2-40B4-BE49-F238E27FC236}">
                  <a16:creationId xmlns:a16="http://schemas.microsoft.com/office/drawing/2014/main" id="{D048C15B-70A0-2D50-629E-672BED63B266}"/>
                </a:ext>
              </a:extLst>
            </p:cNvPr>
            <p:cNvSpPr txBox="1"/>
            <p:nvPr>
              <p:custDataLst>
                <p:tags r:id="rId5"/>
              </p:custDataLst>
            </p:nvPr>
          </p:nvSpPr>
          <p:spPr>
            <a:xfrm>
              <a:off x="1919" y="3224"/>
              <a:ext cx="1572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人际关系和谐</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和谐人际关系的表现：一是乐于与人交往；二是在交往中保持独立而完整的人格；三是能客观评价别人，友好相处，乐于助人；四是交往中积极态度多于消极态度。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能动地适应环境</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对现实环境的能动适应和改造，是很积极的处世态度，与社会广泛接触，对社会现状有较清晰正确的认识，其心理行为能顺应社会文化的进步趋势，勇于改造现实环境，以达到自我实现与对社会奉献的协调统一。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保持人格的完整和健康</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人格是个人比较稳定的心理特征的总和。心理健康的最终目标是使人保持人格的完整性，培养健全人格。</a:t>
              </a:r>
            </a:p>
          </p:txBody>
        </p:sp>
      </p:grpSp>
      <p:sp>
        <p:nvSpPr>
          <p:cNvPr id="4" name="1">
            <a:extLst>
              <a:ext uri="{FF2B5EF4-FFF2-40B4-BE49-F238E27FC236}">
                <a16:creationId xmlns:a16="http://schemas.microsoft.com/office/drawing/2014/main" id="{0871C5D0-8E3F-6737-AFE9-0388CDF31B7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spTree>
    <p:extLst>
      <p:ext uri="{BB962C8B-B14F-4D97-AF65-F5344CB8AC3E}">
        <p14:creationId xmlns:p14="http://schemas.microsoft.com/office/powerpoint/2010/main" val="5452014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46C97-D127-F4F5-F875-9D18E2B9B1A7}"/>
            </a:ext>
          </a:extLst>
        </p:cNvPr>
        <p:cNvGrpSpPr/>
        <p:nvPr/>
      </p:nvGrpSpPr>
      <p:grpSpPr>
        <a:xfrm>
          <a:off x="0" y="0"/>
          <a:ext cx="0" cy="0"/>
          <a:chOff x="0" y="0"/>
          <a:chExt cx="0" cy="0"/>
        </a:xfrm>
      </p:grpSpPr>
      <p:sp>
        <p:nvSpPr>
          <p:cNvPr id="63" name="文本框 62">
            <a:extLst>
              <a:ext uri="{FF2B5EF4-FFF2-40B4-BE49-F238E27FC236}">
                <a16:creationId xmlns:a16="http://schemas.microsoft.com/office/drawing/2014/main" id="{B2A0AB52-975E-C44A-1863-473E115C81EF}"/>
              </a:ext>
            </a:extLst>
          </p:cNvPr>
          <p:cNvSpPr txBox="1"/>
          <p:nvPr>
            <p:custDataLst>
              <p:tags r:id="rId2"/>
            </p:custDataLst>
          </p:nvPr>
        </p:nvSpPr>
        <p:spPr>
          <a:xfrm>
            <a:off x="3420739" y="883243"/>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F6D19768-CED0-D536-A18D-87E2E42FBF03}"/>
              </a:ext>
            </a:extLst>
          </p:cNvPr>
          <p:cNvSpPr txBox="1"/>
          <p:nvPr>
            <p:custDataLst>
              <p:tags r:id="rId3"/>
            </p:custDataLst>
          </p:nvPr>
        </p:nvSpPr>
        <p:spPr>
          <a:xfrm>
            <a:off x="669098" y="1483976"/>
            <a:ext cx="10853804" cy="4198393"/>
          </a:xfrm>
          <a:prstGeom prst="rect">
            <a:avLst/>
          </a:prstGeom>
          <a:noFill/>
        </p:spPr>
        <p:txBody>
          <a:bodyPr wrap="square" rtlCol="0" anchor="t">
            <a:spAutoFit/>
          </a:bodyPr>
          <a:lstStyle/>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一、活动目的</a:t>
            </a: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使学生感受到集体活动的快乐，培养他们的群体意识。</a:t>
            </a:r>
          </a:p>
          <a:p>
            <a:pPr indent="457200"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使学生明白合作与协调是使集体和谐、团结的重要因素，从而培养他们的合作能力。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二、活动设计</a:t>
            </a: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个良好的班集体不仅能为中职生的学习提供有利的外部环境，同时也能为中职生的身心健康发展提供良好的基础，让中职生体验到集体生活的快乐，是形成班集体凝聚力的有效途径。但是，由于大家都是独生子女，所以往往存在以自我为中心的倾向，同学间互不关心、自成帮派、缺乏集体责任感的现象时有发生。而集体是由多个个体所组成的，一个良好集体的形成有赖于其组成人员之间的相互配合与努力。为此设计该活动，使中职生通过活动体验、感悟相互配合、分工合作的重要性，从而在日常学习、活动中减少甚至抛弃以自我为中心的倾向，加强同学间的团结合作，建设一个团结、健康的班集体。</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ustDataLst>
      <p:tags r:id="rId1"/>
    </p:custDataLst>
    <p:extLst>
      <p:ext uri="{BB962C8B-B14F-4D97-AF65-F5344CB8AC3E}">
        <p14:creationId xmlns:p14="http://schemas.microsoft.com/office/powerpoint/2010/main" val="74679476"/>
      </p:ext>
    </p:extLst>
  </p:cSld>
  <p:clrMapOvr>
    <a:masterClrMapping/>
  </p:clrMapOvr>
  <p:transition spd="slow"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180B1-E160-6C91-9A49-1506AED1401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971C49B-AD4F-E24F-5F6E-55EC1982666D}"/>
              </a:ext>
            </a:extLst>
          </p:cNvPr>
          <p:cNvGrpSpPr/>
          <p:nvPr/>
        </p:nvGrpSpPr>
        <p:grpSpPr>
          <a:xfrm>
            <a:off x="723900" y="1316990"/>
            <a:ext cx="10744200" cy="4878705"/>
            <a:chOff x="1112" y="2325"/>
            <a:chExt cx="16920" cy="7683"/>
          </a:xfrm>
        </p:grpSpPr>
        <p:sp>
          <p:nvSpPr>
            <p:cNvPr id="7" name="直角三角形 6">
              <a:extLst>
                <a:ext uri="{FF2B5EF4-FFF2-40B4-BE49-F238E27FC236}">
                  <a16:creationId xmlns:a16="http://schemas.microsoft.com/office/drawing/2014/main" id="{3466A2B3-C4FA-8E88-B3AD-B0343A692C3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696B4BE2-C6AF-FA9E-6ECA-671EBF79CFC9}"/>
                </a:ext>
              </a:extLst>
            </p:cNvPr>
            <p:cNvSpPr/>
            <p:nvPr>
              <p:custDataLst>
                <p:tags r:id="rId3"/>
              </p:custDataLst>
            </p:nvPr>
          </p:nvSpPr>
          <p:spPr>
            <a:xfrm>
              <a:off x="1532" y="2587"/>
              <a:ext cx="16500" cy="742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906E3F-21EA-8F12-50D9-95F49E400C6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a:t>
              </a:r>
            </a:p>
          </p:txBody>
        </p:sp>
        <p:sp>
          <p:nvSpPr>
            <p:cNvPr id="2" name="文本框 1">
              <a:extLst>
                <a:ext uri="{FF2B5EF4-FFF2-40B4-BE49-F238E27FC236}">
                  <a16:creationId xmlns:a16="http://schemas.microsoft.com/office/drawing/2014/main" id="{700F9901-64F7-86CC-E1BB-59997C9BE5CB}"/>
                </a:ext>
              </a:extLst>
            </p:cNvPr>
            <p:cNvSpPr txBox="1"/>
            <p:nvPr>
              <p:custDataLst>
                <p:tags r:id="rId5"/>
              </p:custDataLst>
            </p:nvPr>
          </p:nvSpPr>
          <p:spPr>
            <a:xfrm>
              <a:off x="2108" y="3962"/>
              <a:ext cx="5961" cy="5303"/>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心理行为符合年龄特征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心理健康者应具有与同年龄多数人相符合的心理行为特征。一个人的心理行为经常严重偏离自己的年龄特征，一般都是心理不快的结果，这就是人们的环境适应能力，往往标志着一个人的精神活动的健康水平。</a:t>
              </a:r>
            </a:p>
          </p:txBody>
        </p:sp>
      </p:grpSp>
      <p:sp>
        <p:nvSpPr>
          <p:cNvPr id="4" name="1">
            <a:extLst>
              <a:ext uri="{FF2B5EF4-FFF2-40B4-BE49-F238E27FC236}">
                <a16:creationId xmlns:a16="http://schemas.microsoft.com/office/drawing/2014/main" id="{7E8B7DAC-F5C2-99B1-7676-D901A66CED0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pic>
        <p:nvPicPr>
          <p:cNvPr id="5" name="图片 4">
            <a:extLst>
              <a:ext uri="{FF2B5EF4-FFF2-40B4-BE49-F238E27FC236}">
                <a16:creationId xmlns:a16="http://schemas.microsoft.com/office/drawing/2014/main" id="{9FB2C0B8-CC65-C258-B42C-2314F1F0925F}"/>
              </a:ext>
            </a:extLst>
          </p:cNvPr>
          <p:cNvPicPr>
            <a:picLocks noChangeAspect="1"/>
          </p:cNvPicPr>
          <p:nvPr/>
        </p:nvPicPr>
        <p:blipFill>
          <a:blip r:embed="rId7"/>
          <a:stretch>
            <a:fillRect/>
          </a:stretch>
        </p:blipFill>
        <p:spPr>
          <a:xfrm>
            <a:off x="5622290" y="2226148"/>
            <a:ext cx="5442115" cy="3628077"/>
          </a:xfrm>
          <a:prstGeom prst="rect">
            <a:avLst/>
          </a:prstGeom>
        </p:spPr>
      </p:pic>
      <p:pic>
        <p:nvPicPr>
          <p:cNvPr id="6" name="图片 5">
            <a:extLst>
              <a:ext uri="{FF2B5EF4-FFF2-40B4-BE49-F238E27FC236}">
                <a16:creationId xmlns:a16="http://schemas.microsoft.com/office/drawing/2014/main" id="{EBDBE8FF-4703-3B72-50A8-9E2FBEDA4D46}"/>
              </a:ext>
            </a:extLst>
          </p:cNvPr>
          <p:cNvPicPr>
            <a:picLocks noChangeAspect="1"/>
          </p:cNvPicPr>
          <p:nvPr/>
        </p:nvPicPr>
        <p:blipFill rotWithShape="1">
          <a:blip r:embed="rId7"/>
          <a:srcRect t="93338" r="68748" b="33"/>
          <a:stretch/>
        </p:blipFill>
        <p:spPr>
          <a:xfrm>
            <a:off x="5622290" y="2356486"/>
            <a:ext cx="1764000" cy="282997"/>
          </a:xfrm>
          <a:prstGeom prst="rect">
            <a:avLst/>
          </a:prstGeom>
        </p:spPr>
      </p:pic>
    </p:spTree>
    <p:extLst>
      <p:ext uri="{BB962C8B-B14F-4D97-AF65-F5344CB8AC3E}">
        <p14:creationId xmlns:p14="http://schemas.microsoft.com/office/powerpoint/2010/main" val="204270677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0FF3A-9A2C-DD4F-05DF-F7A8353855CC}"/>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E4897D-4D3E-C4A9-3D26-CF58A31B76B3}"/>
              </a:ext>
            </a:extLst>
          </p:cNvPr>
          <p:cNvGrpSpPr/>
          <p:nvPr/>
        </p:nvGrpSpPr>
        <p:grpSpPr>
          <a:xfrm>
            <a:off x="723900" y="1230275"/>
            <a:ext cx="10744200" cy="5165090"/>
            <a:chOff x="1112" y="2325"/>
            <a:chExt cx="16920" cy="8134"/>
          </a:xfrm>
        </p:grpSpPr>
        <p:sp>
          <p:nvSpPr>
            <p:cNvPr id="7" name="直角三角形 6">
              <a:extLst>
                <a:ext uri="{FF2B5EF4-FFF2-40B4-BE49-F238E27FC236}">
                  <a16:creationId xmlns:a16="http://schemas.microsoft.com/office/drawing/2014/main" id="{BB8D2AD4-3D1A-7E51-EAEF-EACEAAAAF9F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7957B9C-D324-E419-B37E-8486B26CA0EE}"/>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209DB67-5B03-C91C-6CF8-22278325BCF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运动健康</a:t>
              </a:r>
            </a:p>
          </p:txBody>
        </p:sp>
        <p:sp>
          <p:nvSpPr>
            <p:cNvPr id="2" name="文本框 1">
              <a:extLst>
                <a:ext uri="{FF2B5EF4-FFF2-40B4-BE49-F238E27FC236}">
                  <a16:creationId xmlns:a16="http://schemas.microsoft.com/office/drawing/2014/main" id="{4E5EC05D-F528-B6BF-03B5-ABA44A981DB2}"/>
                </a:ext>
              </a:extLst>
            </p:cNvPr>
            <p:cNvSpPr txBox="1"/>
            <p:nvPr>
              <p:custDataLst>
                <p:tags r:id="rId5"/>
              </p:custDataLst>
            </p:nvPr>
          </p:nvSpPr>
          <p:spPr>
            <a:xfrm>
              <a:off x="1857" y="3193"/>
              <a:ext cx="15937"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科学运动能有效促进人的生理健康</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过体育锻炼，可促进全身血液循环，使肌肉、骨骼得到充足的营养，提高肌细胞、骨细胞的新陈代谢能力，使肌纤维增多、变粗，肌肉变得粗壮、发达、结实、匀称而有力，能使骨质增厚，骨干变粗，骨小梁排列变得密集而整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经常参加体育锻炼可以改善心肌的营养状况和血管的弹性。</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体育运动使呼吸肌发达，增大肺活量，提高人体免疫功能，预防呼吸道疾病，使大脑机能提高，反应灵活。</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体育运动使消化吸收功能提高。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体育运动除了可以增强体质以外，还能改善情绪，调节精神状态，消除心理障碍，是促进新生健康的有效措施。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体育运动在预防和改善亚健康状态，有着极其重要的作用。</a:t>
              </a:r>
            </a:p>
          </p:txBody>
        </p:sp>
      </p:grpSp>
      <p:sp>
        <p:nvSpPr>
          <p:cNvPr id="4" name="1">
            <a:extLst>
              <a:ext uri="{FF2B5EF4-FFF2-40B4-BE49-F238E27FC236}">
                <a16:creationId xmlns:a16="http://schemas.microsoft.com/office/drawing/2014/main" id="{96639509-CEB1-4495-5436-7BCE9A219F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spTree>
    <p:extLst>
      <p:ext uri="{BB962C8B-B14F-4D97-AF65-F5344CB8AC3E}">
        <p14:creationId xmlns:p14="http://schemas.microsoft.com/office/powerpoint/2010/main" val="37077814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AEDF5-37E5-6681-81B6-7977ABD7E03B}"/>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DD6BC76-CEEC-5456-F5BA-2001088B3AB7}"/>
              </a:ext>
            </a:extLst>
          </p:cNvPr>
          <p:cNvGrpSpPr/>
          <p:nvPr/>
        </p:nvGrpSpPr>
        <p:grpSpPr>
          <a:xfrm>
            <a:off x="723900" y="1230275"/>
            <a:ext cx="10744200" cy="5157470"/>
            <a:chOff x="1112" y="2325"/>
            <a:chExt cx="16920" cy="8122"/>
          </a:xfrm>
        </p:grpSpPr>
        <p:sp>
          <p:nvSpPr>
            <p:cNvPr id="7" name="直角三角形 6">
              <a:extLst>
                <a:ext uri="{FF2B5EF4-FFF2-40B4-BE49-F238E27FC236}">
                  <a16:creationId xmlns:a16="http://schemas.microsoft.com/office/drawing/2014/main" id="{26B19844-0781-9F44-7A83-5F1968ED9BF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B1A297A-6290-826E-D280-2736DCE9F3A2}"/>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6BF5309-B7D1-6460-18FE-EE500EDB7F4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运动健康</a:t>
              </a:r>
            </a:p>
          </p:txBody>
        </p:sp>
        <p:sp>
          <p:nvSpPr>
            <p:cNvPr id="2" name="文本框 1">
              <a:extLst>
                <a:ext uri="{FF2B5EF4-FFF2-40B4-BE49-F238E27FC236}">
                  <a16:creationId xmlns:a16="http://schemas.microsoft.com/office/drawing/2014/main" id="{C7BE5A24-984C-5148-2E92-E769C53C7318}"/>
                </a:ext>
              </a:extLst>
            </p:cNvPr>
            <p:cNvSpPr txBox="1"/>
            <p:nvPr>
              <p:custDataLst>
                <p:tags r:id="rId5"/>
              </p:custDataLst>
            </p:nvPr>
          </p:nvSpPr>
          <p:spPr>
            <a:xfrm>
              <a:off x="1813" y="3453"/>
              <a:ext cx="8450"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缺乏运动会使人体肌肉松弛无力，容易发生运动损伤</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那些常坐不动、经常伏案的人，会由于缺乏运动，造成颈、肩、背、腰等的劳损，进而引起颈椎病、肩周炎、腰椎间盘突出症等骨关节疾病。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缺乏运动还使人体新陈代谢功能下降，患肥胖症、糖尿病、高血压、脑中风、心脏病以及，患肾病、胆石症、骨质疏松症、癌症、精神抑郁症的发病率也明显升高。</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此外，缺乏运动还会造成人体免疫功能的降低。</a:t>
              </a:r>
            </a:p>
          </p:txBody>
        </p:sp>
      </p:grpSp>
      <p:sp>
        <p:nvSpPr>
          <p:cNvPr id="4" name="1">
            <a:extLst>
              <a:ext uri="{FF2B5EF4-FFF2-40B4-BE49-F238E27FC236}">
                <a16:creationId xmlns:a16="http://schemas.microsoft.com/office/drawing/2014/main" id="{4CAA9185-ACB6-3D16-14B4-DE8D3F5A508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pic>
        <p:nvPicPr>
          <p:cNvPr id="3" name="图片 2">
            <a:extLst>
              <a:ext uri="{FF2B5EF4-FFF2-40B4-BE49-F238E27FC236}">
                <a16:creationId xmlns:a16="http://schemas.microsoft.com/office/drawing/2014/main" id="{5BE75FE3-0155-D530-DDB0-D63D82E0B4B4}"/>
              </a:ext>
            </a:extLst>
          </p:cNvPr>
          <p:cNvPicPr>
            <a:picLocks noChangeAspect="1"/>
          </p:cNvPicPr>
          <p:nvPr/>
        </p:nvPicPr>
        <p:blipFill rotWithShape="1">
          <a:blip r:embed="rId7"/>
          <a:srcRect l="8230" r="4178"/>
          <a:stretch/>
        </p:blipFill>
        <p:spPr>
          <a:xfrm>
            <a:off x="6794939" y="1941529"/>
            <a:ext cx="4406462" cy="4203646"/>
          </a:xfrm>
          <a:prstGeom prst="rect">
            <a:avLst/>
          </a:prstGeom>
        </p:spPr>
      </p:pic>
    </p:spTree>
    <p:extLst>
      <p:ext uri="{BB962C8B-B14F-4D97-AF65-F5344CB8AC3E}">
        <p14:creationId xmlns:p14="http://schemas.microsoft.com/office/powerpoint/2010/main" val="171076221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9C810-7DEC-A043-3AA6-2AB787F534F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D828AA6-0F79-F39A-0F0F-673CC43DB2AB}"/>
              </a:ext>
            </a:extLst>
          </p:cNvPr>
          <p:cNvGrpSpPr/>
          <p:nvPr/>
        </p:nvGrpSpPr>
        <p:grpSpPr>
          <a:xfrm>
            <a:off x="723900" y="1230275"/>
            <a:ext cx="10744200" cy="5157470"/>
            <a:chOff x="1112" y="2325"/>
            <a:chExt cx="16920" cy="8122"/>
          </a:xfrm>
        </p:grpSpPr>
        <p:sp>
          <p:nvSpPr>
            <p:cNvPr id="7" name="直角三角形 6">
              <a:extLst>
                <a:ext uri="{FF2B5EF4-FFF2-40B4-BE49-F238E27FC236}">
                  <a16:creationId xmlns:a16="http://schemas.microsoft.com/office/drawing/2014/main" id="{C4C21956-A00D-9AAE-1916-67E2F4DC924A}"/>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A7E4565-357F-A99B-4E4E-22E44CA1AC27}"/>
                </a:ext>
              </a:extLst>
            </p:cNvPr>
            <p:cNvSpPr/>
            <p:nvPr>
              <p:custDataLst>
                <p:tags r:id="rId3"/>
              </p:custDataLst>
            </p:nvPr>
          </p:nvSpPr>
          <p:spPr>
            <a:xfrm>
              <a:off x="1532" y="2647"/>
              <a:ext cx="16500" cy="780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4C6AA66-8567-9974-ADA4-B90A333B836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运动健康</a:t>
              </a:r>
            </a:p>
          </p:txBody>
        </p:sp>
        <p:sp>
          <p:nvSpPr>
            <p:cNvPr id="2" name="文本框 1">
              <a:extLst>
                <a:ext uri="{FF2B5EF4-FFF2-40B4-BE49-F238E27FC236}">
                  <a16:creationId xmlns:a16="http://schemas.microsoft.com/office/drawing/2014/main" id="{F9AD891C-B2A8-2CB2-7264-3BDE59D2C726}"/>
                </a:ext>
              </a:extLst>
            </p:cNvPr>
            <p:cNvSpPr txBox="1"/>
            <p:nvPr>
              <p:custDataLst>
                <p:tags r:id="rId5"/>
              </p:custDataLst>
            </p:nvPr>
          </p:nvSpPr>
          <p:spPr>
            <a:xfrm>
              <a:off x="1813" y="3453"/>
              <a:ext cx="15886"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心率是评定运动强度最简便易行的指标</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一般情况下，心率与脉搏一致，可以通过触摸脑动脉、颈总动脉来测定心率，测定运动后的即刻心率，可以了解运动强度及身体。运动后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内心率恢复至安静时水平， 说明运动量比较合适。</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靶心率指在运动过程中应该达到并且保持的目标心率。有条件者可以根据运动负荷试验来推测靶心率，也可以用简易公式推算靶心率。首先计算出最大心率，</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最大心率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年龄。然后取其相应的百分比作为靶心率。一般人靶心率可以取最大心率的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70%~85%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用靶心率简易推算公式的缺点是，年龄相同的人群得到的靶心率相同，并不能很好的反应锻炼者的个体差异。有条件者最好通过运动负荷试验测定受试者的最大运动能力及最大心率，再根据受试者的锻炼目标和具体情况进一步确定靶心率。</a:t>
              </a:r>
            </a:p>
          </p:txBody>
        </p:sp>
      </p:grpSp>
      <p:sp>
        <p:nvSpPr>
          <p:cNvPr id="4" name="1">
            <a:extLst>
              <a:ext uri="{FF2B5EF4-FFF2-40B4-BE49-F238E27FC236}">
                <a16:creationId xmlns:a16="http://schemas.microsoft.com/office/drawing/2014/main" id="{B97C8A8B-D3BE-8645-1F93-FD4CC286849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spTree>
    <p:extLst>
      <p:ext uri="{BB962C8B-B14F-4D97-AF65-F5344CB8AC3E}">
        <p14:creationId xmlns:p14="http://schemas.microsoft.com/office/powerpoint/2010/main" val="172760591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98AAE-AEE6-D4D3-327C-070D6FB2AD88}"/>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2D5B139-CABE-E793-CB28-EE602C3CD6D0}"/>
              </a:ext>
            </a:extLst>
          </p:cNvPr>
          <p:cNvGrpSpPr/>
          <p:nvPr/>
        </p:nvGrpSpPr>
        <p:grpSpPr>
          <a:xfrm>
            <a:off x="723900" y="1442677"/>
            <a:ext cx="10744200" cy="2883535"/>
            <a:chOff x="1112" y="2325"/>
            <a:chExt cx="16920" cy="4541"/>
          </a:xfrm>
        </p:grpSpPr>
        <p:sp>
          <p:nvSpPr>
            <p:cNvPr id="7" name="直角三角形 6">
              <a:extLst>
                <a:ext uri="{FF2B5EF4-FFF2-40B4-BE49-F238E27FC236}">
                  <a16:creationId xmlns:a16="http://schemas.microsoft.com/office/drawing/2014/main" id="{730D6CFC-D3F7-B5BA-C6C2-FD2382497CAD}"/>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C242FCA-A6F9-D899-2FEA-6008337F7D04}"/>
                </a:ext>
              </a:extLst>
            </p:cNvPr>
            <p:cNvSpPr/>
            <p:nvPr>
              <p:custDataLst>
                <p:tags r:id="rId7"/>
              </p:custDataLst>
            </p:nvPr>
          </p:nvSpPr>
          <p:spPr>
            <a:xfrm>
              <a:off x="1532" y="2610"/>
              <a:ext cx="16500" cy="42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D6313BC5-A359-A7C8-B9D1-102A18B36402}"/>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饮食健康</a:t>
              </a:r>
            </a:p>
          </p:txBody>
        </p:sp>
        <p:sp>
          <p:nvSpPr>
            <p:cNvPr id="2" name="文本框 1">
              <a:extLst>
                <a:ext uri="{FF2B5EF4-FFF2-40B4-BE49-F238E27FC236}">
                  <a16:creationId xmlns:a16="http://schemas.microsoft.com/office/drawing/2014/main" id="{9199737D-1789-6DC5-5F52-F47EAA94ECEB}"/>
                </a:ext>
              </a:extLst>
            </p:cNvPr>
            <p:cNvSpPr txBox="1"/>
            <p:nvPr>
              <p:custDataLst>
                <p:tags r:id="rId9"/>
              </p:custDataLst>
            </p:nvPr>
          </p:nvSpPr>
          <p:spPr>
            <a:xfrm>
              <a:off x="1803" y="3334"/>
              <a:ext cx="15958" cy="3340"/>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健康饮食应该固定时间，一天三顿，规律饮食。</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对于饮食方面，应该多吃一些粗纤维，容易消化易吸收的食物，少吃一些富含高胆固醇，高热量，油炸食品，同时在饮食之外，还可以吃一些富含维生素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、矿物质的食物。</a:t>
              </a: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在健康饮食后，还可以进行适当的运动，比如打太极，散步等有氧运动，这个时候可以促进胃肠蠕动，加快食物的消化，保持健康的体态。</a:t>
              </a:r>
            </a:p>
          </p:txBody>
        </p:sp>
      </p:grpSp>
      <p:sp>
        <p:nvSpPr>
          <p:cNvPr id="4" name="1">
            <a:extLst>
              <a:ext uri="{FF2B5EF4-FFF2-40B4-BE49-F238E27FC236}">
                <a16:creationId xmlns:a16="http://schemas.microsoft.com/office/drawing/2014/main" id="{DCD2A675-9BB8-BC4E-24BA-1FA4CAFC1AE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grpSp>
        <p:nvGrpSpPr>
          <p:cNvPr id="6" name="4">
            <a:extLst>
              <a:ext uri="{FF2B5EF4-FFF2-40B4-BE49-F238E27FC236}">
                <a16:creationId xmlns:a16="http://schemas.microsoft.com/office/drawing/2014/main" id="{312F399E-B334-C3DE-0D26-417C67C4BEDD}"/>
              </a:ext>
            </a:extLst>
          </p:cNvPr>
          <p:cNvGrpSpPr/>
          <p:nvPr/>
        </p:nvGrpSpPr>
        <p:grpSpPr>
          <a:xfrm>
            <a:off x="723900" y="4635239"/>
            <a:ext cx="10761345" cy="1270635"/>
            <a:chOff x="1312" y="5885"/>
            <a:chExt cx="16947" cy="2001"/>
          </a:xfrm>
        </p:grpSpPr>
        <p:sp>
          <p:nvSpPr>
            <p:cNvPr id="8" name="直角三角形 7">
              <a:extLst>
                <a:ext uri="{FF2B5EF4-FFF2-40B4-BE49-F238E27FC236}">
                  <a16:creationId xmlns:a16="http://schemas.microsoft.com/office/drawing/2014/main" id="{B3FF3AC1-12D3-323E-0885-F5A3B9E65DFD}"/>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7DDFD965-5976-D9DA-CE5E-13FB012CA3FC}"/>
                </a:ext>
              </a:extLst>
            </p:cNvPr>
            <p:cNvSpPr/>
            <p:nvPr>
              <p:custDataLst>
                <p:tags r:id="rId3"/>
              </p:custDataLst>
            </p:nvPr>
          </p:nvSpPr>
          <p:spPr>
            <a:xfrm>
              <a:off x="1759" y="6132"/>
              <a:ext cx="16500" cy="175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7A2952ED-5E62-BB90-BF41-83DE11DE2B77}"/>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睡眠健康</a:t>
              </a:r>
            </a:p>
          </p:txBody>
        </p:sp>
        <p:sp>
          <p:nvSpPr>
            <p:cNvPr id="11" name="文本框 10">
              <a:extLst>
                <a:ext uri="{FF2B5EF4-FFF2-40B4-BE49-F238E27FC236}">
                  <a16:creationId xmlns:a16="http://schemas.microsoft.com/office/drawing/2014/main" id="{56BCBEB3-62C2-142B-8611-EDFFE235C3C3}"/>
                </a:ext>
              </a:extLst>
            </p:cNvPr>
            <p:cNvSpPr txBox="1"/>
            <p:nvPr>
              <p:custDataLst>
                <p:tags r:id="rId5"/>
              </p:custDataLst>
            </p:nvPr>
          </p:nvSpPr>
          <p:spPr>
            <a:xfrm>
              <a:off x="2057" y="6978"/>
              <a:ext cx="15904" cy="723"/>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良好的睡眠对保持身体健康非常重要。充足的睡眠可以帮助身体恢复和修复，提高免疫力。</a:t>
              </a:r>
            </a:p>
          </p:txBody>
        </p:sp>
      </p:grpSp>
    </p:spTree>
    <p:extLst>
      <p:ext uri="{BB962C8B-B14F-4D97-AF65-F5344CB8AC3E}">
        <p14:creationId xmlns:p14="http://schemas.microsoft.com/office/powerpoint/2010/main" val="19057335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E53DC-64BC-EA47-9D53-38B19000F961}"/>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507AFD51-B385-ED91-38D5-E3247A3E6D4A}"/>
              </a:ext>
            </a:extLst>
          </p:cNvPr>
          <p:cNvGrpSpPr/>
          <p:nvPr/>
        </p:nvGrpSpPr>
        <p:grpSpPr>
          <a:xfrm>
            <a:off x="723900" y="1569233"/>
            <a:ext cx="10744200" cy="4804410"/>
            <a:chOff x="1112" y="2325"/>
            <a:chExt cx="16920" cy="7566"/>
          </a:xfrm>
        </p:grpSpPr>
        <p:sp>
          <p:nvSpPr>
            <p:cNvPr id="7" name="直角三角形 6">
              <a:extLst>
                <a:ext uri="{FF2B5EF4-FFF2-40B4-BE49-F238E27FC236}">
                  <a16:creationId xmlns:a16="http://schemas.microsoft.com/office/drawing/2014/main" id="{978A3CD8-62D3-DC4C-3332-8656252614A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E8B519E2-F23D-72E0-B13E-1B739748A19B}"/>
                </a:ext>
              </a:extLst>
            </p:cNvPr>
            <p:cNvSpPr/>
            <p:nvPr>
              <p:custDataLst>
                <p:tags r:id="rId3"/>
              </p:custDataLst>
            </p:nvPr>
          </p:nvSpPr>
          <p:spPr>
            <a:xfrm>
              <a:off x="1532" y="2560"/>
              <a:ext cx="16500" cy="73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C6F3E3C-CD39-DF2B-7360-ED99BB527DA7}"/>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生活习惯</a:t>
              </a:r>
            </a:p>
          </p:txBody>
        </p:sp>
        <p:sp>
          <p:nvSpPr>
            <p:cNvPr id="2" name="文本框 1">
              <a:extLst>
                <a:ext uri="{FF2B5EF4-FFF2-40B4-BE49-F238E27FC236}">
                  <a16:creationId xmlns:a16="http://schemas.microsoft.com/office/drawing/2014/main" id="{DA83FB8D-137B-49A5-6706-85B6AAB63DB2}"/>
                </a:ext>
              </a:extLst>
            </p:cNvPr>
            <p:cNvSpPr txBox="1"/>
            <p:nvPr>
              <p:custDataLst>
                <p:tags r:id="rId5"/>
              </p:custDataLst>
            </p:nvPr>
          </p:nvSpPr>
          <p:spPr>
            <a:xfrm>
              <a:off x="1857" y="3193"/>
              <a:ext cx="15937" cy="137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良好的生活习惯包括不吸烟、限制酒精摄入、避免滥用药物和毒品，以及定期进行健康检查和疫苗接种等。</a:t>
              </a:r>
            </a:p>
          </p:txBody>
        </p:sp>
      </p:grpSp>
      <p:sp>
        <p:nvSpPr>
          <p:cNvPr id="4" name="1">
            <a:extLst>
              <a:ext uri="{FF2B5EF4-FFF2-40B4-BE49-F238E27FC236}">
                <a16:creationId xmlns:a16="http://schemas.microsoft.com/office/drawing/2014/main" id="{38269A38-C374-E0C8-1C2F-9D34A5C76C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二、身体健康</a:t>
            </a:r>
          </a:p>
        </p:txBody>
      </p:sp>
      <p:pic>
        <p:nvPicPr>
          <p:cNvPr id="3" name="图片 2">
            <a:extLst>
              <a:ext uri="{FF2B5EF4-FFF2-40B4-BE49-F238E27FC236}">
                <a16:creationId xmlns:a16="http://schemas.microsoft.com/office/drawing/2014/main" id="{2A3A2BF7-BE58-024F-467E-18EBA5864091}"/>
              </a:ext>
            </a:extLst>
          </p:cNvPr>
          <p:cNvPicPr>
            <a:picLocks noChangeAspect="1"/>
          </p:cNvPicPr>
          <p:nvPr/>
        </p:nvPicPr>
        <p:blipFill>
          <a:blip r:embed="rId7"/>
          <a:stretch>
            <a:fillRect/>
          </a:stretch>
        </p:blipFill>
        <p:spPr>
          <a:xfrm>
            <a:off x="1062284" y="3271345"/>
            <a:ext cx="3960381" cy="2640254"/>
          </a:xfrm>
          <a:prstGeom prst="rect">
            <a:avLst/>
          </a:prstGeom>
        </p:spPr>
      </p:pic>
      <p:pic>
        <p:nvPicPr>
          <p:cNvPr id="5" name="图片 4">
            <a:extLst>
              <a:ext uri="{FF2B5EF4-FFF2-40B4-BE49-F238E27FC236}">
                <a16:creationId xmlns:a16="http://schemas.microsoft.com/office/drawing/2014/main" id="{C79ADE32-3CD6-D20E-5418-8F0679391856}"/>
              </a:ext>
            </a:extLst>
          </p:cNvPr>
          <p:cNvPicPr>
            <a:picLocks noChangeAspect="1"/>
          </p:cNvPicPr>
          <p:nvPr/>
        </p:nvPicPr>
        <p:blipFill>
          <a:blip r:embed="rId8"/>
          <a:stretch>
            <a:fillRect/>
          </a:stretch>
        </p:blipFill>
        <p:spPr>
          <a:xfrm>
            <a:off x="5065398" y="3271346"/>
            <a:ext cx="3961929" cy="2640254"/>
          </a:xfrm>
          <a:prstGeom prst="rect">
            <a:avLst/>
          </a:prstGeom>
        </p:spPr>
      </p:pic>
      <p:pic>
        <p:nvPicPr>
          <p:cNvPr id="6" name="图片 5">
            <a:extLst>
              <a:ext uri="{FF2B5EF4-FFF2-40B4-BE49-F238E27FC236}">
                <a16:creationId xmlns:a16="http://schemas.microsoft.com/office/drawing/2014/main" id="{3CF936EC-543B-57AB-8AC2-CC836BC6762F}"/>
              </a:ext>
            </a:extLst>
          </p:cNvPr>
          <p:cNvPicPr>
            <a:picLocks noChangeAspect="1"/>
          </p:cNvPicPr>
          <p:nvPr/>
        </p:nvPicPr>
        <p:blipFill>
          <a:blip r:embed="rId9"/>
          <a:stretch>
            <a:fillRect/>
          </a:stretch>
        </p:blipFill>
        <p:spPr>
          <a:xfrm>
            <a:off x="9070060" y="3271344"/>
            <a:ext cx="2318530" cy="2634107"/>
          </a:xfrm>
          <a:prstGeom prst="rect">
            <a:avLst/>
          </a:prstGeom>
        </p:spPr>
      </p:pic>
    </p:spTree>
    <p:extLst>
      <p:ext uri="{BB962C8B-B14F-4D97-AF65-F5344CB8AC3E}">
        <p14:creationId xmlns:p14="http://schemas.microsoft.com/office/powerpoint/2010/main" val="253712925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BCEBE-E97A-2039-FD0F-638842689A0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F042F43-A70E-4255-679D-7E3CE144AF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8CA795E-2E61-370F-918B-C864D1E73CC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E319D4A8-1599-A8B4-B835-A34A6C82153F}"/>
              </a:ext>
            </a:extLst>
          </p:cNvPr>
          <p:cNvGrpSpPr/>
          <p:nvPr/>
        </p:nvGrpSpPr>
        <p:grpSpPr>
          <a:xfrm>
            <a:off x="1494906" y="1289588"/>
            <a:ext cx="8966893" cy="2938010"/>
            <a:chOff x="-1334" y="3008"/>
            <a:chExt cx="14121" cy="4627"/>
          </a:xfrm>
        </p:grpSpPr>
        <p:sp>
          <p:nvSpPr>
            <p:cNvPr id="11" name="矩形 10">
              <a:extLst>
                <a:ext uri="{FF2B5EF4-FFF2-40B4-BE49-F238E27FC236}">
                  <a16:creationId xmlns:a16="http://schemas.microsoft.com/office/drawing/2014/main" id="{C84230B4-32D3-A816-0A72-17CD448A463C}"/>
                </a:ext>
              </a:extLst>
            </p:cNvPr>
            <p:cNvSpPr/>
            <p:nvPr>
              <p:custDataLst>
                <p:tags r:id="rId2"/>
              </p:custDataLst>
            </p:nvPr>
          </p:nvSpPr>
          <p:spPr>
            <a:xfrm>
              <a:off x="-1334" y="4300"/>
              <a:ext cx="14121"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中职生心理发展</a:t>
              </a:r>
              <a:endParaRPr lang="en-US" altLang="zh-CN"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特点和影响</a:t>
              </a:r>
            </a:p>
          </p:txBody>
        </p:sp>
        <p:sp>
          <p:nvSpPr>
            <p:cNvPr id="12" name="矩形 11">
              <a:extLst>
                <a:ext uri="{FF2B5EF4-FFF2-40B4-BE49-F238E27FC236}">
                  <a16:creationId xmlns:a16="http://schemas.microsoft.com/office/drawing/2014/main" id="{D6FEE685-5D80-79D6-E665-6224AF97C68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单元二</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7456217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C44F-1A75-8952-BBB0-2F7F6C3330BC}"/>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4D37FB8-6949-D047-6FAD-37B4881B52F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1F66E4E-33DA-13A0-4EAC-1E8A9D006CEA}"/>
              </a:ext>
            </a:extLst>
          </p:cNvPr>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掌握中职生心理发展的特点。</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如何针对中职生心理发展特点开展相应的教育。</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通过对心理健康与身体健康知识的学习，有效掌握相关知识，对健康产生积极影响。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养成健康的生活方式，树立正确的心理健康的理念与观念。</a:t>
            </a:r>
          </a:p>
        </p:txBody>
      </p:sp>
    </p:spTree>
    <p:extLst>
      <p:ext uri="{BB962C8B-B14F-4D97-AF65-F5344CB8AC3E}">
        <p14:creationId xmlns:p14="http://schemas.microsoft.com/office/powerpoint/2010/main" val="762783859"/>
      </p:ext>
    </p:extLst>
  </p:cSld>
  <p:clrMapOvr>
    <a:masterClrMapping/>
  </p:clrMapOvr>
  <p:transition spd="slow" advTm="4000">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9C070-0365-A979-E546-38724695BF2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23C4CFD4-73AD-CDD7-6BFD-6B76E1F7984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1402375E-281E-AA24-2754-A16DC70209AB}"/>
              </a:ext>
            </a:extLst>
          </p:cNvPr>
          <p:cNvSpPr txBox="1"/>
          <p:nvPr>
            <p:custDataLst>
              <p:tags r:id="rId1"/>
            </p:custDataLst>
          </p:nvPr>
        </p:nvSpPr>
        <p:spPr>
          <a:xfrm>
            <a:off x="666278" y="1468725"/>
            <a:ext cx="10859444" cy="4613892"/>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王是一名初三学生，学习成绩处于中下游，性格倔强，个性刚硬，自尊心强，逆反心理十分严重。小王在学校中外向张扬，在同学中好逞英雄，喜欢标新立异，喜欢吸引他人注意。在课堂上喜欢插话，老师批评他后，他的眼睛会直直地瞪着老师，满脸不服气的样子。从初二开始追求一名女同学未果，致使成绩下降，在教师和家长给他的压力下，变得更加叛逆，在学习上缺少动力，成绩仍有下降趋势。近日，小王在教室外走廊因与同学产生口角大打出手，班主任和家长教育未果，送其进行心理辅导。</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家庭方面</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王属父母离异，儿童和小学期间在奶奶家度过，其奶奶去世后随父亲生活，父亲日常工作繁忙，导致无人照看孩子，小王从小缺失父母关爱，亲生父母的缺位给他的内心留下了缺乏安全感的阴影，他对于爱和归属的需求十分迫切，实际上就是内心孤独，渴望陪伴。</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小王起初努力学习，成绩名列前茅，后来他认为即使学习成绩优秀也无法引起家人的关注，继而开始打架斗殴、挥霍金钱、夜不归宿。</a:t>
            </a:r>
          </a:p>
        </p:txBody>
      </p:sp>
    </p:spTree>
    <p:extLst>
      <p:ext uri="{BB962C8B-B14F-4D97-AF65-F5344CB8AC3E}">
        <p14:creationId xmlns:p14="http://schemas.microsoft.com/office/powerpoint/2010/main" val="1877539680"/>
      </p:ext>
    </p:extLst>
  </p:cSld>
  <p:clrMapOvr>
    <a:masterClrMapping/>
  </p:clrMapOvr>
  <p:transition spd="slow" advTm="4000">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C2B17-9D0C-31E7-183D-B78EAC9BCAAF}"/>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AEB32975-9684-7104-96A2-99843FE7806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E1A150C-A4A7-AFB0-52FC-49D56630534B}"/>
              </a:ext>
            </a:extLst>
          </p:cNvPr>
          <p:cNvSpPr txBox="1"/>
          <p:nvPr>
            <p:custDataLst>
              <p:tags r:id="rId1"/>
            </p:custDataLst>
          </p:nvPr>
        </p:nvSpPr>
        <p:spPr>
          <a:xfrm>
            <a:off x="666278" y="1311070"/>
            <a:ext cx="10859444"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小王起初努力学习，成绩名列前茅，后来他认为即使学习成绩优秀也无法引起家人的关注，继而开始打架斗殴、挥霍金钱、夜不归宿。</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父亲几年后再婚，继母很少说教他。对于小王的要求，父亲能够用钱解决的都尽量满足他。但是每当父亲教育他时稍有些过激话语，马上引起小王的激烈反抗。父子俩的脾气都十分暴躁，小王动辄就摔东西离家出走。</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父母当初婚姻破裂的原因是父亲生意破产入狱。亲生母亲与父亲离婚之后去了西安，几年未归。小王在心中认为他如今好似被人抛弃的境地是父亲造成的，因此对父亲有一种仇恨心理，但同时又渴望父亲的关爱，这种矛盾心理在小王的身上展现得淋漓尽致。近日，小王的继母为他生了个弟弟，家中的全部注意力都转移到了新生儿身上。他一下子失去了所有的关注，导致近期情绪波动大，暴躁易怒。</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学校方面</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教师在日常学校生活中对小王观察不够到位、教育方式不当，当小王出现情绪波动时并未及时给予关注，其情感需求未能得到适当满足，致使其表现出极强的逆反心理。</a:t>
            </a:r>
          </a:p>
        </p:txBody>
      </p:sp>
    </p:spTree>
    <p:extLst>
      <p:ext uri="{BB962C8B-B14F-4D97-AF65-F5344CB8AC3E}">
        <p14:creationId xmlns:p14="http://schemas.microsoft.com/office/powerpoint/2010/main" val="1720382256"/>
      </p:ext>
    </p:extLst>
  </p:cSld>
  <p:clrMapOvr>
    <a:masterClrMapping/>
  </p:clrMapOvr>
  <p:transition spd="slow" advTm="4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p:cNvSpPr txBox="1"/>
          <p:nvPr>
            <p:custDataLst>
              <p:tags r:id="rId2"/>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p>
        </p:txBody>
      </p:sp>
      <p:sp>
        <p:nvSpPr>
          <p:cNvPr id="3" name="文本框 2">
            <a:extLst>
              <a:ext uri="{FF2B5EF4-FFF2-40B4-BE49-F238E27FC236}">
                <a16:creationId xmlns:a16="http://schemas.microsoft.com/office/drawing/2014/main" id="{3808C09C-AD32-8474-D64C-4F7C2FC2DFCA}"/>
              </a:ext>
            </a:extLst>
          </p:cNvPr>
          <p:cNvSpPr txBox="1"/>
          <p:nvPr>
            <p:custDataLst>
              <p:tags r:id="rId3"/>
            </p:custDataLst>
          </p:nvPr>
        </p:nvSpPr>
        <p:spPr>
          <a:xfrm>
            <a:off x="669098" y="1490850"/>
            <a:ext cx="10853804" cy="4385368"/>
          </a:xfrm>
          <a:prstGeom prst="rect">
            <a:avLst/>
          </a:prstGeom>
          <a:noFill/>
        </p:spPr>
        <p:txBody>
          <a:bodyPr wrap="square" rtlCol="0" anchor="t">
            <a:spAutoFit/>
          </a:bodyPr>
          <a:lstStyle/>
          <a:p>
            <a:pPr indent="457200" fontAlgn="auto">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三、活动重点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让中职生在活动中体验成功和失败，同时，还要明白成功来自大家的协调和合作。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四、活动准备</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空可乐罐若干、篮球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个、秒表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张边长为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45cm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的正方形硬纸板。</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五、活动地点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学校操场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六、参加对象</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个班的学生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七、活动时间</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课时</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2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八、活动内容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听故事，谈感想，故事是：五个手指的故事。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2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玩游戏，实现讲合作，取胜利的目的。游戏环节：搭空可乐罐、传纸板、夹球同行。</a:t>
            </a:r>
          </a:p>
        </p:txBody>
      </p:sp>
    </p:spTree>
    <p:custDataLst>
      <p:tags r:id="rId1"/>
    </p:custDataLst>
  </p:cSld>
  <p:clrMapOvr>
    <a:masterClrMapping/>
  </p:clrMapOvr>
  <p:transition spd="slow" advTm="4000">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FB73E-0170-1280-0AE8-9881AE2B2B43}"/>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E7D11BFC-8773-3310-063D-19BA058D332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63ECD15-FBA9-7449-C0B9-68ED4B66324B}"/>
              </a:ext>
            </a:extLst>
          </p:cNvPr>
          <p:cNvSpPr txBox="1"/>
          <p:nvPr>
            <p:custDataLst>
              <p:tags r:id="rId1"/>
            </p:custDataLst>
          </p:nvPr>
        </p:nvSpPr>
        <p:spPr>
          <a:xfrm>
            <a:off x="832380" y="1329803"/>
            <a:ext cx="10527239" cy="419839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王在内心中渴望得到他人的关爱，想寻找更理解他的异性，便在同龄人中寻找能赏识自己的人，于是极其有可能和平时谈得来的异性倾诉，由于异性之间具有感情互补的特点，这样容易导致早恋，继而引发学习成绩下降的后果。他平时在同学中那么张扬，希望建立属于自己的广泛的朋友圈，甚至想要交一个女朋友，均是带有某种程度上的想补偿内心凄凉的意味。由于小王与同学产生口角而大打出手，导致对方手部骨折，班主任对其进行教育未果后，反而又激起了小王的逆反心理，表现出严重的敌对倾向。</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这种属于青少年特有的半幼稚半成熟的特点，使小王看问题时容易偏激，他认为与老师，家长对着干很勇敢，是一种英雄行为，因此盲目反抗，拒绝一切批评。由于学校和家长的关爱不够或者教育方式不当，小王的心理发展需要并未能得到适当的满足，致使他表现出极强的逆反性，无法进行正常的学习和生活反而会给他人造成严重的后果。</a:t>
            </a:r>
          </a:p>
        </p:txBody>
      </p:sp>
    </p:spTree>
    <p:extLst>
      <p:ext uri="{BB962C8B-B14F-4D97-AF65-F5344CB8AC3E}">
        <p14:creationId xmlns:p14="http://schemas.microsoft.com/office/powerpoint/2010/main" val="1187632975"/>
      </p:ext>
    </p:extLst>
  </p:cSld>
  <p:clrMapOvr>
    <a:masterClrMapping/>
  </p:clrMapOvr>
  <p:transition spd="slow" advTm="4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698956" y="1432877"/>
            <a:ext cx="6726851" cy="4999355"/>
            <a:chOff x="1065" y="3968"/>
            <a:chExt cx="13036" cy="7873"/>
          </a:xfrm>
        </p:grpSpPr>
        <p:sp>
          <p:nvSpPr>
            <p:cNvPr id="7" name="任意多边形: 形状 16"/>
            <p:cNvSpPr/>
            <p:nvPr>
              <p:custDataLst>
                <p:tags r:id="rId2"/>
              </p:custDataLst>
            </p:nvPr>
          </p:nvSpPr>
          <p:spPr>
            <a:xfrm>
              <a:off x="1065" y="3968"/>
              <a:ext cx="13036" cy="787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p>
          </p:txBody>
        </p:sp>
        <p:sp>
          <p:nvSpPr>
            <p:cNvPr id="8" name="文本框 7"/>
            <p:cNvSpPr txBox="1"/>
            <p:nvPr/>
          </p:nvSpPr>
          <p:spPr>
            <a:xfrm>
              <a:off x="1432" y="4189"/>
              <a:ext cx="12363" cy="7430"/>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在这一时期，中职生表现出幼稚与懂事，依赖性与独立性，自觉性与不自觉性相互交织的复杂现象。认识水平、能力还不高，心理发展不够稳定，思想还比较单纯，遇事欠思考，思想感情容易暴露，好感情用事。</a:t>
              </a: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处于少年期或青年初期，刚好是由儿童期向青少年时期发展的一个过渡时期。他们的心理发展过程反映出中学初期和中学后期过渡状态的两种不同特点。中学初期他们还带有儿童的特点，即天真、单纯、幼稚，有依赖性，缺乏自觉性和进行自我教育的能力。另外，他们又渴望向成人看齐，力求懂事达理，希望成为独立自主的人。</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教师要善于让学生说真心话，了解学生实际上在想些什么，他们的一些做法的理由是什么，他们怎样看待自己的行为。只有站在学生的角度思考问题，才能和学生成为知心朋友，才能在帮助学生的过程中，使他们顺利过渡并提高自己的能力。</a:t>
              </a:r>
            </a:p>
          </p:txBody>
        </p:sp>
      </p:grpSp>
      <p:sp>
        <p:nvSpPr>
          <p:cNvPr id="4" name="1">
            <a:extLst>
              <a:ext uri="{FF2B5EF4-FFF2-40B4-BE49-F238E27FC236}">
                <a16:creationId xmlns:a16="http://schemas.microsoft.com/office/drawing/2014/main" id="{5BD19BE8-4E3E-C7B1-B522-611C16FFC223}"/>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一、过渡性</a:t>
            </a:r>
          </a:p>
        </p:txBody>
      </p:sp>
      <p:pic>
        <p:nvPicPr>
          <p:cNvPr id="5" name="图片 4">
            <a:extLst>
              <a:ext uri="{FF2B5EF4-FFF2-40B4-BE49-F238E27FC236}">
                <a16:creationId xmlns:a16="http://schemas.microsoft.com/office/drawing/2014/main" id="{6ED06138-3F57-237D-3651-1743C2CE1036}"/>
              </a:ext>
            </a:extLst>
          </p:cNvPr>
          <p:cNvPicPr>
            <a:picLocks noChangeAspect="1"/>
          </p:cNvPicPr>
          <p:nvPr/>
        </p:nvPicPr>
        <p:blipFill>
          <a:blip r:embed="rId4"/>
          <a:stretch>
            <a:fillRect/>
          </a:stretch>
        </p:blipFill>
        <p:spPr>
          <a:xfrm>
            <a:off x="7425806" y="1814881"/>
            <a:ext cx="4067237" cy="461735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9B511-8154-C287-84C3-BB1D2DE5EC87}"/>
            </a:ext>
          </a:extLst>
        </p:cNvPr>
        <p:cNvGrpSpPr/>
        <p:nvPr/>
      </p:nvGrpSpPr>
      <p:grpSpPr>
        <a:xfrm>
          <a:off x="0" y="0"/>
          <a:ext cx="0" cy="0"/>
          <a:chOff x="0" y="0"/>
          <a:chExt cx="0" cy="0"/>
        </a:xfrm>
      </p:grpSpPr>
      <p:sp>
        <p:nvSpPr>
          <p:cNvPr id="6" name="1">
            <a:extLst>
              <a:ext uri="{FF2B5EF4-FFF2-40B4-BE49-F238E27FC236}">
                <a16:creationId xmlns:a16="http://schemas.microsoft.com/office/drawing/2014/main" id="{D73E1C43-D8D6-FC15-78B6-CD3B3CEDB354}"/>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二、闭锁性</a:t>
            </a:r>
          </a:p>
        </p:txBody>
      </p:sp>
      <p:grpSp>
        <p:nvGrpSpPr>
          <p:cNvPr id="18" name="3">
            <a:extLst>
              <a:ext uri="{FF2B5EF4-FFF2-40B4-BE49-F238E27FC236}">
                <a16:creationId xmlns:a16="http://schemas.microsoft.com/office/drawing/2014/main" id="{30A8E9DA-A900-1D31-E5ED-F28FD961B40C}"/>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316DDD58-29B7-3058-4A87-40F360AF7070}"/>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66814D76-0EFC-F003-D0CF-2975D646ECA5}"/>
                </a:ext>
              </a:extLst>
            </p:cNvPr>
            <p:cNvSpPr txBox="1"/>
            <p:nvPr>
              <p:custDataLst>
                <p:tags r:id="rId3"/>
              </p:custDataLst>
            </p:nvPr>
          </p:nvSpPr>
          <p:spPr>
            <a:xfrm>
              <a:off x="1604" y="3808"/>
              <a:ext cx="16103" cy="6520"/>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随着身体的发育和生理的变化，中职生的内心世界逐渐复杂起来，开始不大轻易将内心活动表露出来，显示出了一定的“闭锁性”。由于中职生处于青春发育期，在激素的作用下，他们在生理上发生了急骤的变化，出现了第二性征，而性成熟在中职生心理形成与发展过程中起了很大的作用，他们开始意识到自己已经开始向成熟过渡，做事之前开始考虑前因后果，考虑别人对自己的看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希望交异性朋友，又感到制度和舆论的约束，他们对于异性的兴趣都有所发展，使他们产生新的情绪、情感和体验，存在朦胧的性意识与道德观念之间的矛盾。这时，多数同学开始注意自己的外表仪容，也开始注重打扮。</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面对这种现象，教师既不要不管不问、任其发展，也不要捕风捉影、妄加指责，针对这方面的问题，要摆事实讲道理，结合生理知识向学生介绍青春期生理变化和情感变化的特征，让学生理解冲动、好感并不等于“爱情”的道理。要以理服人，讲究方式、方法，切忌用简单、粗暴的方法硬性制止，要让学生在受教育的过程中实现自我教育和自我约束，把教育变成一种自觉的行动。</a:t>
              </a:r>
            </a:p>
          </p:txBody>
        </p:sp>
      </p:grpSp>
    </p:spTree>
    <p:extLst>
      <p:ext uri="{BB962C8B-B14F-4D97-AF65-F5344CB8AC3E}">
        <p14:creationId xmlns:p14="http://schemas.microsoft.com/office/powerpoint/2010/main" val="416007161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56D9E-0FFF-AF94-2CC8-FC143EB418B7}"/>
            </a:ext>
          </a:extLst>
        </p:cNvPr>
        <p:cNvGrpSpPr/>
        <p:nvPr/>
      </p:nvGrpSpPr>
      <p:grpSpPr>
        <a:xfrm>
          <a:off x="0" y="0"/>
          <a:ext cx="0" cy="0"/>
          <a:chOff x="0" y="0"/>
          <a:chExt cx="0" cy="0"/>
        </a:xfrm>
      </p:grpSpPr>
      <p:sp>
        <p:nvSpPr>
          <p:cNvPr id="6" name="1">
            <a:extLst>
              <a:ext uri="{FF2B5EF4-FFF2-40B4-BE49-F238E27FC236}">
                <a16:creationId xmlns:a16="http://schemas.microsoft.com/office/drawing/2014/main" id="{A6322FE5-16FE-A390-06CD-AB34E6F7811A}"/>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三、社会性</a:t>
            </a:r>
          </a:p>
        </p:txBody>
      </p:sp>
      <p:grpSp>
        <p:nvGrpSpPr>
          <p:cNvPr id="18" name="3">
            <a:extLst>
              <a:ext uri="{FF2B5EF4-FFF2-40B4-BE49-F238E27FC236}">
                <a16:creationId xmlns:a16="http://schemas.microsoft.com/office/drawing/2014/main" id="{F5F19186-42AC-1CBE-2383-4965637F878E}"/>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5ED0BA09-83E1-C892-BDF3-10C89131BBB6}"/>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1F0FB3AB-67D6-9F6C-A756-5FEE373A5914}"/>
                </a:ext>
              </a:extLst>
            </p:cNvPr>
            <p:cNvSpPr txBox="1"/>
            <p:nvPr>
              <p:custDataLst>
                <p:tags r:id="rId3"/>
              </p:custDataLst>
            </p:nvPr>
          </p:nvSpPr>
          <p:spPr>
            <a:xfrm>
              <a:off x="1604" y="3808"/>
              <a:ext cx="10258" cy="62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学阶段是人的理想动机和兴趣发展的重要阶段，是世界观从萌芽到形成的重要阶段，是品德发展的重要阶段。开始注意社会现象，开始探索人生，对社会、现实、人生等问题思考的深度和广度有所提高。模仿能力较强，但识别能力还比较差。</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作为教师特别是班主任，一定要关心并重视学生的各种兴趣和爱好，引导他们开展丰富多彩的第二课堂活动，在有益的集体活动中，引导他们去关心他人，关心集体，以中职生规范为准则，严格要求他们，培养他们良好的道德行为，给他们指出什么是健康的事物，什么是不健康的事物，帮助他们鉴别事物，把那些偏离了轨道的兴趣及时引导到正确的方向上来，这样才能使他们健康地成长。</a:t>
              </a:r>
            </a:p>
          </p:txBody>
        </p:sp>
      </p:grpSp>
      <p:pic>
        <p:nvPicPr>
          <p:cNvPr id="2" name="图片 1">
            <a:extLst>
              <a:ext uri="{FF2B5EF4-FFF2-40B4-BE49-F238E27FC236}">
                <a16:creationId xmlns:a16="http://schemas.microsoft.com/office/drawing/2014/main" id="{6CE90065-14D3-66A8-15FD-423B40519F51}"/>
              </a:ext>
            </a:extLst>
          </p:cNvPr>
          <p:cNvPicPr>
            <a:picLocks noChangeAspect="1"/>
          </p:cNvPicPr>
          <p:nvPr/>
        </p:nvPicPr>
        <p:blipFill>
          <a:blip r:embed="rId5"/>
          <a:stretch>
            <a:fillRect/>
          </a:stretch>
        </p:blipFill>
        <p:spPr>
          <a:xfrm>
            <a:off x="7715031" y="2321015"/>
            <a:ext cx="3787994" cy="3787994"/>
          </a:xfrm>
          <a:prstGeom prst="rect">
            <a:avLst/>
          </a:prstGeom>
        </p:spPr>
      </p:pic>
    </p:spTree>
    <p:extLst>
      <p:ext uri="{BB962C8B-B14F-4D97-AF65-F5344CB8AC3E}">
        <p14:creationId xmlns:p14="http://schemas.microsoft.com/office/powerpoint/2010/main" val="421713894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3E48D-5158-FC0A-D195-9555CE47B25F}"/>
            </a:ext>
          </a:extLst>
        </p:cNvPr>
        <p:cNvGrpSpPr/>
        <p:nvPr/>
      </p:nvGrpSpPr>
      <p:grpSpPr>
        <a:xfrm>
          <a:off x="0" y="0"/>
          <a:ext cx="0" cy="0"/>
          <a:chOff x="0" y="0"/>
          <a:chExt cx="0" cy="0"/>
        </a:xfrm>
      </p:grpSpPr>
      <p:sp>
        <p:nvSpPr>
          <p:cNvPr id="6" name="1">
            <a:extLst>
              <a:ext uri="{FF2B5EF4-FFF2-40B4-BE49-F238E27FC236}">
                <a16:creationId xmlns:a16="http://schemas.microsoft.com/office/drawing/2014/main" id="{1D58E868-CA52-7736-360A-86ECD3EA399C}"/>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四、动荡性</a:t>
            </a:r>
          </a:p>
        </p:txBody>
      </p:sp>
      <p:grpSp>
        <p:nvGrpSpPr>
          <p:cNvPr id="18" name="3">
            <a:extLst>
              <a:ext uri="{FF2B5EF4-FFF2-40B4-BE49-F238E27FC236}">
                <a16:creationId xmlns:a16="http://schemas.microsoft.com/office/drawing/2014/main" id="{06D47580-9CC6-12BE-FBCF-28D17059BB1B}"/>
              </a:ext>
            </a:extLst>
          </p:cNvPr>
          <p:cNvGrpSpPr/>
          <p:nvPr/>
        </p:nvGrpSpPr>
        <p:grpSpPr>
          <a:xfrm>
            <a:off x="688975" y="1253360"/>
            <a:ext cx="10814050" cy="5021316"/>
            <a:chOff x="1141" y="3478"/>
            <a:chExt cx="17030" cy="6850"/>
          </a:xfrm>
        </p:grpSpPr>
        <p:sp>
          <p:nvSpPr>
            <p:cNvPr id="58" name="圆角矩形 57">
              <a:extLst>
                <a:ext uri="{FF2B5EF4-FFF2-40B4-BE49-F238E27FC236}">
                  <a16:creationId xmlns:a16="http://schemas.microsoft.com/office/drawing/2014/main" id="{E03F0078-66DE-97DE-0665-92D02260741A}"/>
                </a:ext>
              </a:extLst>
            </p:cNvPr>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49CE98F1-27A5-D86A-926B-FCBE3F6A6C54}"/>
                </a:ext>
              </a:extLst>
            </p:cNvPr>
            <p:cNvSpPr txBox="1"/>
            <p:nvPr>
              <p:custDataLst>
                <p:tags r:id="rId3"/>
              </p:custDataLst>
            </p:nvPr>
          </p:nvSpPr>
          <p:spPr>
            <a:xfrm>
              <a:off x="1604" y="3808"/>
              <a:ext cx="10953" cy="62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富有热情与正义感，遇事敏感、急躁易动感情而难于自控自律。希望受人重视，对别人的评价十分敏感，激情常常在情绪中占有相当高的地位，易受外界环境和伙伴的影响。克服困难的毅力不够，富于幻想，往往把坚定与执拗，勇敢与蛮干、冒险混淆起来。看问题容易片面性和绝对化，逆反心理很强，很少反思，出现问题冷静下来后，又感到痛苦和后悔。</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防止他们被坏人利用和煽动来干坏事，以致误入歧途，要引导他们在实际生活中锻炼、提高辨别是非和自我控制能力，克服简单片面易于冲动的不足，逐步培养沉着、冷静善于思考等品德。要从尊重学生的情感出发，从各方面给学生以关心爱护和教育引导，对那些犯过错误，甚至是严重错误的同学更要给他们以爱护。</a:t>
              </a:r>
            </a:p>
          </p:txBody>
        </p:sp>
      </p:grpSp>
      <p:pic>
        <p:nvPicPr>
          <p:cNvPr id="4" name="图片 3">
            <a:extLst>
              <a:ext uri="{FF2B5EF4-FFF2-40B4-BE49-F238E27FC236}">
                <a16:creationId xmlns:a16="http://schemas.microsoft.com/office/drawing/2014/main" id="{A3F556FB-641E-50D2-4A26-59C2D3FBF14E}"/>
              </a:ext>
            </a:extLst>
          </p:cNvPr>
          <p:cNvPicPr>
            <a:picLocks noChangeAspect="1"/>
          </p:cNvPicPr>
          <p:nvPr/>
        </p:nvPicPr>
        <p:blipFill>
          <a:blip r:embed="rId5"/>
          <a:stretch>
            <a:fillRect/>
          </a:stretch>
        </p:blipFill>
        <p:spPr>
          <a:xfrm>
            <a:off x="8288655" y="2297382"/>
            <a:ext cx="2976880" cy="3811627"/>
          </a:xfrm>
          <a:prstGeom prst="rect">
            <a:avLst/>
          </a:prstGeom>
        </p:spPr>
      </p:pic>
    </p:spTree>
    <p:extLst>
      <p:ext uri="{BB962C8B-B14F-4D97-AF65-F5344CB8AC3E}">
        <p14:creationId xmlns:p14="http://schemas.microsoft.com/office/powerpoint/2010/main" val="269982239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6BA62-26B0-562E-0311-7297116677E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A6D3F260-CA0F-D790-DEC4-E22C8B5A6B46}"/>
              </a:ext>
            </a:extLst>
          </p:cNvPr>
          <p:cNvGrpSpPr/>
          <p:nvPr/>
        </p:nvGrpSpPr>
        <p:grpSpPr>
          <a:xfrm>
            <a:off x="723900" y="1325902"/>
            <a:ext cx="10744200" cy="4996180"/>
            <a:chOff x="1112" y="2325"/>
            <a:chExt cx="16920" cy="7868"/>
          </a:xfrm>
        </p:grpSpPr>
        <p:sp>
          <p:nvSpPr>
            <p:cNvPr id="7" name="直角三角形 6">
              <a:extLst>
                <a:ext uri="{FF2B5EF4-FFF2-40B4-BE49-F238E27FC236}">
                  <a16:creationId xmlns:a16="http://schemas.microsoft.com/office/drawing/2014/main" id="{3BE9A27C-EF2E-9E91-F17A-563BC0A9637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583D9957-D7EC-015A-AADD-BF68CB665F7E}"/>
                </a:ext>
              </a:extLst>
            </p:cNvPr>
            <p:cNvSpPr/>
            <p:nvPr>
              <p:custDataLst>
                <p:tags r:id="rId3"/>
              </p:custDataLst>
            </p:nvPr>
          </p:nvSpPr>
          <p:spPr>
            <a:xfrm>
              <a:off x="1532" y="2570"/>
              <a:ext cx="16500" cy="76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B465891C-D0D8-1EE2-F725-3A2FBE8EB6E5}"/>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产生成人感</a:t>
              </a:r>
            </a:p>
          </p:txBody>
        </p:sp>
        <p:sp>
          <p:nvSpPr>
            <p:cNvPr id="2" name="文本框 1">
              <a:extLst>
                <a:ext uri="{FF2B5EF4-FFF2-40B4-BE49-F238E27FC236}">
                  <a16:creationId xmlns:a16="http://schemas.microsoft.com/office/drawing/2014/main" id="{D3B88412-BD77-FD1F-B23E-4B3365D37264}"/>
                </a:ext>
              </a:extLst>
            </p:cNvPr>
            <p:cNvSpPr txBox="1"/>
            <p:nvPr>
              <p:custDataLst>
                <p:tags r:id="rId5"/>
              </p:custDataLst>
            </p:nvPr>
          </p:nvSpPr>
          <p:spPr>
            <a:xfrm>
              <a:off x="1857" y="3328"/>
              <a:ext cx="8183"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主要表现为生理功能进入早期成人化，自我意识向独立成熟方面发展。他们在对人、对事的态度、情绪情感的表达方式，以及行为的内容和方向等方面都发生了明显的变化；同时，也渴望社会、学校和家长能给予他们成人式的信任和尊重。</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但是还没有那种深刻而稳定的情绪体验，缺乏承受压力、克服困难的意志力；缺乏社会经验。由于心理上的成人感及幼稚性并存，表现出了种种心理冲突和矛盾，具有明显的不平衡性。</a:t>
              </a:r>
            </a:p>
          </p:txBody>
        </p:sp>
      </p:grpSp>
      <p:sp>
        <p:nvSpPr>
          <p:cNvPr id="4" name="1">
            <a:extLst>
              <a:ext uri="{FF2B5EF4-FFF2-40B4-BE49-F238E27FC236}">
                <a16:creationId xmlns:a16="http://schemas.microsoft.com/office/drawing/2014/main" id="{579D4E58-B21A-FEE9-F50A-8BB3C9928504}"/>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五、中职生心理发展特点对中职生行为的影响</a:t>
            </a:r>
          </a:p>
        </p:txBody>
      </p:sp>
      <p:pic>
        <p:nvPicPr>
          <p:cNvPr id="10" name="图片 9">
            <a:extLst>
              <a:ext uri="{FF2B5EF4-FFF2-40B4-BE49-F238E27FC236}">
                <a16:creationId xmlns:a16="http://schemas.microsoft.com/office/drawing/2014/main" id="{6DE8C053-5DD8-10AF-2643-E90B9A6E3FFC}"/>
              </a:ext>
            </a:extLst>
          </p:cNvPr>
          <p:cNvPicPr>
            <a:picLocks noChangeAspect="1"/>
          </p:cNvPicPr>
          <p:nvPr/>
        </p:nvPicPr>
        <p:blipFill>
          <a:blip r:embed="rId7"/>
          <a:stretch>
            <a:fillRect/>
          </a:stretch>
        </p:blipFill>
        <p:spPr>
          <a:xfrm>
            <a:off x="6599555" y="1807232"/>
            <a:ext cx="4514850" cy="4514850"/>
          </a:xfrm>
          <a:prstGeom prst="rect">
            <a:avLst/>
          </a:prstGeom>
        </p:spPr>
      </p:pic>
    </p:spTree>
    <p:extLst>
      <p:ext uri="{BB962C8B-B14F-4D97-AF65-F5344CB8AC3E}">
        <p14:creationId xmlns:p14="http://schemas.microsoft.com/office/powerpoint/2010/main" val="51027543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a:extLst>
              <a:ext uri="{FF2B5EF4-FFF2-40B4-BE49-F238E27FC236}">
                <a16:creationId xmlns:a16="http://schemas.microsoft.com/office/drawing/2014/main" id="{82F273D2-6C38-F1DD-81BE-E6ABD3175D2D}"/>
              </a:ext>
            </a:extLst>
          </p:cNvPr>
          <p:cNvSpPr txBox="1"/>
          <p:nvPr>
            <p:custDataLst>
              <p:tags r:id="rId1"/>
            </p:custDataLst>
          </p:nvPr>
        </p:nvSpPr>
        <p:spPr>
          <a:xfrm>
            <a:off x="592455" y="356235"/>
            <a:ext cx="77790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五、中职生心理发展特点对中职生行为的影响</a:t>
            </a:r>
          </a:p>
        </p:txBody>
      </p:sp>
      <p:grpSp>
        <p:nvGrpSpPr>
          <p:cNvPr id="5" name="3">
            <a:extLst>
              <a:ext uri="{FF2B5EF4-FFF2-40B4-BE49-F238E27FC236}">
                <a16:creationId xmlns:a16="http://schemas.microsoft.com/office/drawing/2014/main" id="{83F7A616-FB2B-4249-1CFE-D3C52F14F432}"/>
              </a:ext>
            </a:extLst>
          </p:cNvPr>
          <p:cNvGrpSpPr/>
          <p:nvPr/>
        </p:nvGrpSpPr>
        <p:grpSpPr>
          <a:xfrm>
            <a:off x="723900" y="1629585"/>
            <a:ext cx="10744200" cy="4455795"/>
            <a:chOff x="1112" y="2325"/>
            <a:chExt cx="16920" cy="7017"/>
          </a:xfrm>
        </p:grpSpPr>
        <p:sp>
          <p:nvSpPr>
            <p:cNvPr id="6" name="直角三角形 5">
              <a:extLst>
                <a:ext uri="{FF2B5EF4-FFF2-40B4-BE49-F238E27FC236}">
                  <a16:creationId xmlns:a16="http://schemas.microsoft.com/office/drawing/2014/main" id="{E491F004-3A54-1515-9AB0-C03005FB466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7">
              <a:extLst>
                <a:ext uri="{FF2B5EF4-FFF2-40B4-BE49-F238E27FC236}">
                  <a16:creationId xmlns:a16="http://schemas.microsoft.com/office/drawing/2014/main" id="{C06FAB4A-1E0A-D81E-97AC-9F1E9BBA2595}"/>
                </a:ext>
              </a:extLst>
            </p:cNvPr>
            <p:cNvSpPr/>
            <p:nvPr>
              <p:custDataLst>
                <p:tags r:id="rId3"/>
              </p:custDataLst>
            </p:nvPr>
          </p:nvSpPr>
          <p:spPr>
            <a:xfrm>
              <a:off x="1532" y="2533"/>
              <a:ext cx="16500" cy="68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任意多边形: 形状 17">
              <a:extLst>
                <a:ext uri="{FF2B5EF4-FFF2-40B4-BE49-F238E27FC236}">
                  <a16:creationId xmlns:a16="http://schemas.microsoft.com/office/drawing/2014/main" id="{8DC5E680-ABC7-4454-9839-3866C6E3093B}"/>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出现反抗心理</a:t>
              </a:r>
            </a:p>
          </p:txBody>
        </p:sp>
        <p:sp>
          <p:nvSpPr>
            <p:cNvPr id="11" name="文本框 10">
              <a:extLst>
                <a:ext uri="{FF2B5EF4-FFF2-40B4-BE49-F238E27FC236}">
                  <a16:creationId xmlns:a16="http://schemas.microsoft.com/office/drawing/2014/main" id="{FA11F704-E3B4-B49D-0E3F-97B634A16F8E}"/>
                </a:ext>
              </a:extLst>
            </p:cNvPr>
            <p:cNvSpPr txBox="1"/>
            <p:nvPr>
              <p:custDataLst>
                <p:tags r:id="rId5"/>
              </p:custDataLst>
            </p:nvPr>
          </p:nvSpPr>
          <p:spPr>
            <a:xfrm>
              <a:off x="1857" y="3522"/>
              <a:ext cx="7715" cy="5303"/>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反抗心理是中职生阶段普遍存在的一种个性心理特征，这种特征主要表现为对一切外在力量予以排斥的意识和行为倾向。</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反抗心理主要因为自我意识的高涨、中枢神经系统的兴奋性过强、独立意识的产生这三方面因素而出现。反抗的方式也比较多样化，时而态度强硬、举止粗暴，时而漠不关心、冷漠相对。</a:t>
              </a:r>
            </a:p>
          </p:txBody>
        </p:sp>
      </p:grpSp>
      <p:pic>
        <p:nvPicPr>
          <p:cNvPr id="14" name="图片 13">
            <a:extLst>
              <a:ext uri="{FF2B5EF4-FFF2-40B4-BE49-F238E27FC236}">
                <a16:creationId xmlns:a16="http://schemas.microsoft.com/office/drawing/2014/main" id="{70A18594-3002-30BF-123C-204836F839BC}"/>
              </a:ext>
            </a:extLst>
          </p:cNvPr>
          <p:cNvPicPr>
            <a:picLocks noChangeAspect="1"/>
          </p:cNvPicPr>
          <p:nvPr/>
        </p:nvPicPr>
        <p:blipFill>
          <a:blip r:embed="rId7"/>
          <a:stretch>
            <a:fillRect/>
          </a:stretch>
        </p:blipFill>
        <p:spPr>
          <a:xfrm>
            <a:off x="6908886" y="2397213"/>
            <a:ext cx="3688167" cy="3688167"/>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516D5-B28D-D793-72F0-C3A9BC1344B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B41F3909-F9A9-6FE0-5D0F-E6B31FB416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3EF427F6-2107-F6D9-122B-01C3C6200F5F}"/>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2CF88D09-5A81-A66F-CDC6-D3342A8CE6DA}"/>
              </a:ext>
            </a:extLst>
          </p:cNvPr>
          <p:cNvGrpSpPr/>
          <p:nvPr/>
        </p:nvGrpSpPr>
        <p:grpSpPr>
          <a:xfrm>
            <a:off x="2803539" y="1067364"/>
            <a:ext cx="6584922" cy="2923406"/>
            <a:chOff x="-1334" y="3008"/>
            <a:chExt cx="14121" cy="4604"/>
          </a:xfrm>
        </p:grpSpPr>
        <p:sp>
          <p:nvSpPr>
            <p:cNvPr id="11" name="矩形 10">
              <a:extLst>
                <a:ext uri="{FF2B5EF4-FFF2-40B4-BE49-F238E27FC236}">
                  <a16:creationId xmlns:a16="http://schemas.microsoft.com/office/drawing/2014/main" id="{1B5BC973-C27C-EC0E-D715-121C2CDC79E0}"/>
                </a:ext>
              </a:extLst>
            </p:cNvPr>
            <p:cNvSpPr/>
            <p:nvPr>
              <p:custDataLst>
                <p:tags r:id="rId2"/>
              </p:custDataLst>
            </p:nvPr>
          </p:nvSpPr>
          <p:spPr>
            <a:xfrm>
              <a:off x="-1334" y="4277"/>
              <a:ext cx="14121"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中职生常见心理健康障碍及其预防</a:t>
              </a:r>
            </a:p>
          </p:txBody>
        </p:sp>
        <p:sp>
          <p:nvSpPr>
            <p:cNvPr id="12" name="矩形 11">
              <a:extLst>
                <a:ext uri="{FF2B5EF4-FFF2-40B4-BE49-F238E27FC236}">
                  <a16:creationId xmlns:a16="http://schemas.microsoft.com/office/drawing/2014/main" id="{6AED38EF-F79E-6CD7-21C8-0288128BED5B}"/>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单元三</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4392878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6AFD3-4CB2-5F49-BED6-89CFC53A9CD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849B73-6D86-82C4-237F-DF14AE82757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F3B91F66-9E13-3255-5DC7-F62FEC2C82D2}"/>
              </a:ext>
            </a:extLst>
          </p:cNvPr>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掌握中职生常见心理健康障碍及其预防知识。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学会如何促进学生心理健康教育。</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通过对中职生常见心理健康障碍及其预防知识的学习，有效掌握相关知识，对健康产生积极影响。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养成健康的生活方式，树立正确的心理健康的理念与观念。</a:t>
            </a:r>
          </a:p>
        </p:txBody>
      </p:sp>
    </p:spTree>
    <p:extLst>
      <p:ext uri="{BB962C8B-B14F-4D97-AF65-F5344CB8AC3E}">
        <p14:creationId xmlns:p14="http://schemas.microsoft.com/office/powerpoint/2010/main" val="3053047091"/>
      </p:ext>
    </p:extLst>
  </p:cSld>
  <p:clrMapOvr>
    <a:masterClrMapping/>
  </p:clrMapOvr>
  <p:transition spd="slow" advTm="4000">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A42E-5A55-741A-1DBA-6A1DBA35E209}"/>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28A7C95-980A-8F5C-B116-B4C342053F75}"/>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89E29FC6-0BEE-8C2B-D514-F1A25884EEE1}"/>
              </a:ext>
            </a:extLst>
          </p:cNvPr>
          <p:cNvSpPr txBox="1"/>
          <p:nvPr>
            <p:custDataLst>
              <p:tags r:id="rId1"/>
            </p:custDataLst>
          </p:nvPr>
        </p:nvSpPr>
        <p:spPr>
          <a:xfrm>
            <a:off x="679416" y="1240125"/>
            <a:ext cx="10833167" cy="5116272"/>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在西部某个偏远的小山村中，有一位</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岁的男孩子叫小盟，在小盟很小的时候，父母外出打工。不幸在一次意外中，父母双双去世，当时才</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岁的小盟失去了父母，便只能由年迈的爷爷奶奶抚养长大。爷爷奶奶因为要挣钱养家，每天都很忙碌，除了管他的温饱，很少有时间与小盟交流。小盟慢慢长大，知道自己与别的小孩不一样，小盟脾气变得非常古怪，不爱跟人讲话，而且在学校动不动就打别人，一开始，大家还都念在小盟没有父母，没跟他计较，但这似乎让他变本加厉，每天都在学校里打人，老师怎么教育都不管用，爷爷奶奶也束手无策，只能每天把小盟关在家里。学校老师也觉得这样不太好，但是又没有别的办法阻止小盟的打人行为，也就不管了。后来，来了一位支教的年轻教师，当她听说小盟的事情后，就找到小盟的家里，告诉小盟的爷爷奶奶可能因为父母的早逝，从而导致小盟心理出了问题，这是健康问题，应该带小盟到医院去看病。大家很惊讶，小盟每天能吃能睡，身体好好的，打架时力气都很大，怎么会有健康问题呢</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p>
        </p:txBody>
      </p:sp>
    </p:spTree>
    <p:extLst>
      <p:ext uri="{BB962C8B-B14F-4D97-AF65-F5344CB8AC3E}">
        <p14:creationId xmlns:p14="http://schemas.microsoft.com/office/powerpoint/2010/main" val="2578670261"/>
      </p:ext>
    </p:extLst>
  </p:cSld>
  <p:clrMapOvr>
    <a:masterClrMapping/>
  </p:clrMapOvr>
  <p:transition spd="slow" advTm="4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3"/>
          <p:cNvGrpSpPr/>
          <p:nvPr/>
        </p:nvGrpSpPr>
        <p:grpSpPr>
          <a:xfrm>
            <a:off x="2727303" y="1561551"/>
            <a:ext cx="6737393" cy="1921422"/>
            <a:chOff x="401" y="3008"/>
            <a:chExt cx="10610" cy="3026"/>
          </a:xfrm>
        </p:grpSpPr>
        <p:sp>
          <p:nvSpPr>
            <p:cNvPr id="11" name="矩形 10"/>
            <p:cNvSpPr/>
            <p:nvPr>
              <p:custDataLst>
                <p:tags r:id="rId2"/>
              </p:custDataLst>
            </p:nvPr>
          </p:nvSpPr>
          <p:spPr>
            <a:xfrm>
              <a:off x="401" y="4357"/>
              <a:ext cx="10610"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心理健康与身体健康</a:t>
              </a:r>
            </a:p>
          </p:txBody>
        </p:sp>
        <p:sp>
          <p:nvSpPr>
            <p:cNvPr id="12" name="矩形 11"/>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单元一</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pic>
        <p:nvPicPr>
          <p:cNvPr id="8" name="图片 7" descr="卡通人物&#10;&#10;描述已自动生成">
            <a:extLst>
              <a:ext uri="{FF2B5EF4-FFF2-40B4-BE49-F238E27FC236}">
                <a16:creationId xmlns:a16="http://schemas.microsoft.com/office/drawing/2014/main" id="{A91EE7D7-3E79-57A9-D064-CB55BEA9F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1F440084-C9A5-D3BE-FB17-DE370B0C44A7}"/>
              </a:ext>
            </a:extLst>
          </p:cNvPr>
          <p:cNvPicPr>
            <a:picLocks noChangeAspect="1"/>
          </p:cNvPicPr>
          <p:nvPr/>
        </p:nvPicPr>
        <p:blipFill>
          <a:blip r:embed="rId6"/>
          <a:stretch>
            <a:fillRect/>
          </a:stretch>
        </p:blipFill>
        <p:spPr>
          <a:xfrm>
            <a:off x="374381" y="3160212"/>
            <a:ext cx="3802691" cy="3802691"/>
          </a:xfrm>
          <a:prstGeom prst="rect">
            <a:avLst/>
          </a:prstGeom>
        </p:spPr>
      </p:pic>
    </p:spTree>
    <p:custDataLst>
      <p:tags r:id="rId1"/>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一、中职生常见的心理健康障碍</a:t>
            </a:r>
          </a:p>
        </p:txBody>
      </p:sp>
      <p:grpSp>
        <p:nvGrpSpPr>
          <p:cNvPr id="18" name="3"/>
          <p:cNvGrpSpPr/>
          <p:nvPr/>
        </p:nvGrpSpPr>
        <p:grpSpPr>
          <a:xfrm>
            <a:off x="750110" y="1475434"/>
            <a:ext cx="10758718" cy="4822825"/>
            <a:chOff x="1141" y="3478"/>
            <a:chExt cx="17340" cy="7595"/>
          </a:xfrm>
        </p:grpSpPr>
        <p:sp>
          <p:nvSpPr>
            <p:cNvPr id="58" name="圆角矩形 57"/>
            <p:cNvSpPr/>
            <p:nvPr>
              <p:custDataLst>
                <p:tags r:id="rId2"/>
              </p:custDataLst>
            </p:nvPr>
          </p:nvSpPr>
          <p:spPr>
            <a:xfrm>
              <a:off x="1141" y="3478"/>
              <a:ext cx="17340" cy="759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3"/>
              </p:custDataLst>
            </p:nvPr>
          </p:nvSpPr>
          <p:spPr>
            <a:xfrm>
              <a:off x="1545" y="3642"/>
              <a:ext cx="11397"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数中职生的心理是健康的，表现在：有较高的智力水平，有强烈的探索精神，对学习有浓厚的兴趣，学习效率较高；有稳定的情绪，乐观自信，充满朝气和活力，对于未来满怀憧憬；有比较健全的意志，有自制力，为了自己的目标不懈地努力；人格完整统一，敢于竞争，努力向上，积极进取；有比较完善的自我意识，能较好地认识和接纳自己；有良好的人际关系，能够和平、友好地和同学相处，有自己的知心朋友；对环境能够较快地认识，善于进行自我调节，适应良好。</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但是也有一部分中职生的心理健康状况不容乐观，甚至有一些学生存在精神疾患。中职生在成长发展中总会碰到一系列的问题，常见心理问题主要表现在环境适应、学习方面的心理健康问题、人际交往问题、自我认知不良问题等。</a:t>
              </a:r>
            </a:p>
          </p:txBody>
        </p:sp>
      </p:grpSp>
      <p:pic>
        <p:nvPicPr>
          <p:cNvPr id="3" name="图片 2">
            <a:extLst>
              <a:ext uri="{FF2B5EF4-FFF2-40B4-BE49-F238E27FC236}">
                <a16:creationId xmlns:a16="http://schemas.microsoft.com/office/drawing/2014/main" id="{C59DADC9-FD19-4569-5E19-7FB666AE9FC1}"/>
              </a:ext>
            </a:extLst>
          </p:cNvPr>
          <p:cNvPicPr>
            <a:picLocks noChangeAspect="1"/>
          </p:cNvPicPr>
          <p:nvPr/>
        </p:nvPicPr>
        <p:blipFill>
          <a:blip r:embed="rId5"/>
          <a:stretch>
            <a:fillRect/>
          </a:stretch>
        </p:blipFill>
        <p:spPr>
          <a:xfrm>
            <a:off x="7475482" y="1687239"/>
            <a:ext cx="4398579" cy="4398579"/>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BBD1D-5C98-003A-0855-DA8978A3800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6C82B3A-3BC3-43F7-6864-98D1B04A296C}"/>
              </a:ext>
            </a:extLst>
          </p:cNvPr>
          <p:cNvGrpSpPr/>
          <p:nvPr/>
        </p:nvGrpSpPr>
        <p:grpSpPr>
          <a:xfrm>
            <a:off x="723900" y="1412637"/>
            <a:ext cx="10744200" cy="4935220"/>
            <a:chOff x="1112" y="2325"/>
            <a:chExt cx="16920" cy="7772"/>
          </a:xfrm>
        </p:grpSpPr>
        <p:sp>
          <p:nvSpPr>
            <p:cNvPr id="7" name="直角三角形 6">
              <a:extLst>
                <a:ext uri="{FF2B5EF4-FFF2-40B4-BE49-F238E27FC236}">
                  <a16:creationId xmlns:a16="http://schemas.microsoft.com/office/drawing/2014/main" id="{7FC71C14-01EB-51CD-7BA0-06FA6EE0891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6857F4C-7FE4-FD13-92C3-6FF3BD331B17}"/>
                </a:ext>
              </a:extLst>
            </p:cNvPr>
            <p:cNvSpPr/>
            <p:nvPr>
              <p:custDataLst>
                <p:tags r:id="rId3"/>
              </p:custDataLst>
            </p:nvPr>
          </p:nvSpPr>
          <p:spPr>
            <a:xfrm>
              <a:off x="1532" y="2533"/>
              <a:ext cx="16500" cy="756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6E65BB04-A2F5-E576-1D4A-42858EFE8CD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自我认知失调</a:t>
              </a:r>
            </a:p>
          </p:txBody>
        </p:sp>
        <p:sp>
          <p:nvSpPr>
            <p:cNvPr id="2" name="文本框 1">
              <a:extLst>
                <a:ext uri="{FF2B5EF4-FFF2-40B4-BE49-F238E27FC236}">
                  <a16:creationId xmlns:a16="http://schemas.microsoft.com/office/drawing/2014/main" id="{9CBF7CD8-8DA2-7C3D-98C7-B6C6BF62E5D7}"/>
                </a:ext>
              </a:extLst>
            </p:cNvPr>
            <p:cNvSpPr txBox="1"/>
            <p:nvPr>
              <p:custDataLst>
                <p:tags r:id="rId5"/>
              </p:custDataLst>
            </p:nvPr>
          </p:nvSpPr>
          <p:spPr>
            <a:xfrm>
              <a:off x="1857" y="3270"/>
              <a:ext cx="10119"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自我意识也称为自我，是个体意识发展的高级阶段。</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的自我意识逐步完善，但依然存在一些问题。中职生最常见的自我意识问题就是“理想自我”与“现实自我”的认知失调。许多学生往往对一切事物都寄予美好的希望，对于自我和事物的认识过于理想化，并以为理想中的自我一定能在现实中实现。当理想中的自我在现实中被否定时，理想与现实发生错位，许多学生便出现情绪不稳定、悲观失望等心理问题；还有些中职生在发展自我的过程中放大自己的缺点，忽略了自己的优点，由于害怕暴露自己的弱点而采取压抑的心态，很少和同学交流，常常独处，多疑而不信任他人等。</a:t>
              </a:r>
            </a:p>
          </p:txBody>
        </p:sp>
      </p:grpSp>
      <p:sp>
        <p:nvSpPr>
          <p:cNvPr id="4" name="1">
            <a:extLst>
              <a:ext uri="{FF2B5EF4-FFF2-40B4-BE49-F238E27FC236}">
                <a16:creationId xmlns:a16="http://schemas.microsoft.com/office/drawing/2014/main" id="{42A611DA-5D31-4F64-AA6C-4074AE116A5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二、环境适应</a:t>
            </a:r>
          </a:p>
        </p:txBody>
      </p:sp>
      <p:pic>
        <p:nvPicPr>
          <p:cNvPr id="5" name="图片 4">
            <a:extLst>
              <a:ext uri="{FF2B5EF4-FFF2-40B4-BE49-F238E27FC236}">
                <a16:creationId xmlns:a16="http://schemas.microsoft.com/office/drawing/2014/main" id="{BE7543A4-FFB2-0936-5083-C598A6DB7E65}"/>
              </a:ext>
            </a:extLst>
          </p:cNvPr>
          <p:cNvPicPr>
            <a:picLocks noChangeAspect="1"/>
          </p:cNvPicPr>
          <p:nvPr/>
        </p:nvPicPr>
        <p:blipFill>
          <a:blip r:embed="rId7"/>
          <a:stretch>
            <a:fillRect/>
          </a:stretch>
        </p:blipFill>
        <p:spPr>
          <a:xfrm>
            <a:off x="7367752" y="1980809"/>
            <a:ext cx="4367048" cy="4367048"/>
          </a:xfrm>
          <a:prstGeom prst="rect">
            <a:avLst/>
          </a:prstGeom>
        </p:spPr>
      </p:pic>
    </p:spTree>
    <p:extLst>
      <p:ext uri="{BB962C8B-B14F-4D97-AF65-F5344CB8AC3E}">
        <p14:creationId xmlns:p14="http://schemas.microsoft.com/office/powerpoint/2010/main" val="202997109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9B528-2B60-392E-6DF4-2ED320F22C1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DBB2A1B7-28F5-6837-7070-D949F9D79CF3}"/>
              </a:ext>
            </a:extLst>
          </p:cNvPr>
          <p:cNvGrpSpPr/>
          <p:nvPr/>
        </p:nvGrpSpPr>
        <p:grpSpPr>
          <a:xfrm>
            <a:off x="723900" y="1412637"/>
            <a:ext cx="10744200" cy="4935220"/>
            <a:chOff x="1112" y="2325"/>
            <a:chExt cx="16920" cy="7772"/>
          </a:xfrm>
        </p:grpSpPr>
        <p:sp>
          <p:nvSpPr>
            <p:cNvPr id="7" name="直角三角形 6">
              <a:extLst>
                <a:ext uri="{FF2B5EF4-FFF2-40B4-BE49-F238E27FC236}">
                  <a16:creationId xmlns:a16="http://schemas.microsoft.com/office/drawing/2014/main" id="{0EC20439-9F44-E897-C573-9416C6C4B3A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4B4DDE9-DE8D-7065-F856-6F7DFCD6EDEF}"/>
                </a:ext>
              </a:extLst>
            </p:cNvPr>
            <p:cNvSpPr/>
            <p:nvPr>
              <p:custDataLst>
                <p:tags r:id="rId3"/>
              </p:custDataLst>
            </p:nvPr>
          </p:nvSpPr>
          <p:spPr>
            <a:xfrm>
              <a:off x="1532" y="2533"/>
              <a:ext cx="16500" cy="756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964D19C-2CA3-9370-E1B1-3DBAF0E4635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学习方面的心理问题</a:t>
              </a:r>
            </a:p>
          </p:txBody>
        </p:sp>
        <p:sp>
          <p:nvSpPr>
            <p:cNvPr id="2" name="文本框 1">
              <a:extLst>
                <a:ext uri="{FF2B5EF4-FFF2-40B4-BE49-F238E27FC236}">
                  <a16:creationId xmlns:a16="http://schemas.microsoft.com/office/drawing/2014/main" id="{0302FD68-E187-50BB-2381-E42863873F27}"/>
                </a:ext>
              </a:extLst>
            </p:cNvPr>
            <p:cNvSpPr txBox="1"/>
            <p:nvPr>
              <p:custDataLst>
                <p:tags r:id="rId5"/>
              </p:custDataLst>
            </p:nvPr>
          </p:nvSpPr>
          <p:spPr>
            <a:xfrm>
              <a:off x="1857" y="3270"/>
              <a:ext cx="8878"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进入校园后，学生的学习环境、学习目标和学习方式都发生了巨大的变化，学习的内容和种类也变得繁杂，如果学生忽视学习方法的探讨和改进，可能在课业上疲于应付。部分学生学习动机缺乏，对课程不够重视；部分学生学习动机过强，把全部的时间和精力放到专业课的学习上而忽略自身其他方面的发展；部分学生失去学习目标，整日迷茫却不知如何摆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上述问题都会使学生对学习产生焦虑，有些学生则采取回避、退缩的应对方式，导致学习成绩下降，进而导致自责、焦虑程度增加，形成恶性循环。</a:t>
              </a:r>
            </a:p>
          </p:txBody>
        </p:sp>
      </p:grpSp>
      <p:sp>
        <p:nvSpPr>
          <p:cNvPr id="4" name="1">
            <a:extLst>
              <a:ext uri="{FF2B5EF4-FFF2-40B4-BE49-F238E27FC236}">
                <a16:creationId xmlns:a16="http://schemas.microsoft.com/office/drawing/2014/main" id="{6331E813-E10B-DEE7-A7CB-A1DA5684662B}"/>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二、环境适应</a:t>
            </a:r>
          </a:p>
        </p:txBody>
      </p:sp>
      <p:pic>
        <p:nvPicPr>
          <p:cNvPr id="9" name="图片 8">
            <a:extLst>
              <a:ext uri="{FF2B5EF4-FFF2-40B4-BE49-F238E27FC236}">
                <a16:creationId xmlns:a16="http://schemas.microsoft.com/office/drawing/2014/main" id="{D7FA4271-3E50-E3FF-5E12-B73EE8B161B6}"/>
              </a:ext>
            </a:extLst>
          </p:cNvPr>
          <p:cNvPicPr>
            <a:picLocks noChangeAspect="1"/>
          </p:cNvPicPr>
          <p:nvPr/>
        </p:nvPicPr>
        <p:blipFill rotWithShape="1">
          <a:blip r:embed="rId7"/>
          <a:srcRect b="11239"/>
          <a:stretch/>
        </p:blipFill>
        <p:spPr>
          <a:xfrm>
            <a:off x="6974216" y="2483069"/>
            <a:ext cx="4354172" cy="3864788"/>
          </a:xfrm>
          <a:prstGeom prst="rect">
            <a:avLst/>
          </a:prstGeom>
        </p:spPr>
      </p:pic>
    </p:spTree>
    <p:extLst>
      <p:ext uri="{BB962C8B-B14F-4D97-AF65-F5344CB8AC3E}">
        <p14:creationId xmlns:p14="http://schemas.microsoft.com/office/powerpoint/2010/main" val="158703855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5372F-4CB5-8A9A-B92F-98A80EC4E65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9BCBF477-68DD-2CD5-350B-D5BDA7AAF23B}"/>
              </a:ext>
            </a:extLst>
          </p:cNvPr>
          <p:cNvGrpSpPr/>
          <p:nvPr/>
        </p:nvGrpSpPr>
        <p:grpSpPr>
          <a:xfrm>
            <a:off x="723900" y="1342368"/>
            <a:ext cx="10744200" cy="4940300"/>
            <a:chOff x="1112" y="2325"/>
            <a:chExt cx="16920" cy="7780"/>
          </a:xfrm>
        </p:grpSpPr>
        <p:sp>
          <p:nvSpPr>
            <p:cNvPr id="7" name="直角三角形 6">
              <a:extLst>
                <a:ext uri="{FF2B5EF4-FFF2-40B4-BE49-F238E27FC236}">
                  <a16:creationId xmlns:a16="http://schemas.microsoft.com/office/drawing/2014/main" id="{FC47F552-C030-7F14-8477-7165DE9514D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DC7B55A-3E63-D7DC-AAFB-274D1583238A}"/>
                </a:ext>
              </a:extLst>
            </p:cNvPr>
            <p:cNvSpPr/>
            <p:nvPr>
              <p:custDataLst>
                <p:tags r:id="rId3"/>
              </p:custDataLst>
            </p:nvPr>
          </p:nvSpPr>
          <p:spPr>
            <a:xfrm>
              <a:off x="1532" y="2594"/>
              <a:ext cx="16500" cy="751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C06D81A-BF19-06B7-46A6-43719A2CF59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三</a:t>
              </a:r>
              <a:r>
                <a:rPr lang="en-US" altLang="zh-CN" sz="2000" b="1" dirty="0">
                  <a:ea typeface="+mn-lt"/>
                  <a:cs typeface="+mn-lt"/>
                  <a:sym typeface="+mn-ea"/>
                </a:rPr>
                <a:t>)</a:t>
              </a:r>
              <a:r>
                <a:rPr lang="zh-CN" altLang="en-US" sz="2000" b="1" dirty="0">
                  <a:ea typeface="+mn-lt"/>
                  <a:cs typeface="+mn-lt"/>
                  <a:sym typeface="+mn-ea"/>
                </a:rPr>
                <a:t>人际交往中的心理问题</a:t>
              </a:r>
            </a:p>
          </p:txBody>
        </p:sp>
        <p:sp>
          <p:nvSpPr>
            <p:cNvPr id="2" name="文本框 1">
              <a:extLst>
                <a:ext uri="{FF2B5EF4-FFF2-40B4-BE49-F238E27FC236}">
                  <a16:creationId xmlns:a16="http://schemas.microsoft.com/office/drawing/2014/main" id="{9400B3A2-FC7D-28FD-5B89-AF389A8D398B}"/>
                </a:ext>
              </a:extLst>
            </p:cNvPr>
            <p:cNvSpPr txBox="1"/>
            <p:nvPr>
              <p:custDataLst>
                <p:tags r:id="rId5"/>
              </p:custDataLst>
            </p:nvPr>
          </p:nvSpPr>
          <p:spPr>
            <a:xfrm>
              <a:off x="1857" y="3280"/>
              <a:ext cx="7715"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的感情丰富、变化快，对人对事过于敏感，考虑问题过于简单，常常因一时的好恶形成对一个人的看法，表现出重感情而不重客观，重一面而不重全面的特点，使愿望和人际关系不协调的矛盾常导致中职生出现内心冲突，产生自卑、嫉妒、自我中心等不良心理，影响良好人际关系的建立。中职生在交往过程中的个性意向和个体心理特征存在很大差异，常常出现以自我为中心、苛求于人、不尊重对方等个性特点，在交往中便会产生误解和矛盾。</a:t>
              </a:r>
            </a:p>
          </p:txBody>
        </p:sp>
      </p:grpSp>
      <p:sp>
        <p:nvSpPr>
          <p:cNvPr id="4" name="1">
            <a:extLst>
              <a:ext uri="{FF2B5EF4-FFF2-40B4-BE49-F238E27FC236}">
                <a16:creationId xmlns:a16="http://schemas.microsoft.com/office/drawing/2014/main" id="{9E3CD79E-788D-F7FC-DD2F-24BDFD09B136}"/>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二、环境适应</a:t>
            </a:r>
          </a:p>
        </p:txBody>
      </p:sp>
      <p:pic>
        <p:nvPicPr>
          <p:cNvPr id="6" name="图片 5">
            <a:extLst>
              <a:ext uri="{FF2B5EF4-FFF2-40B4-BE49-F238E27FC236}">
                <a16:creationId xmlns:a16="http://schemas.microsoft.com/office/drawing/2014/main" id="{E29A3F14-5D02-0377-17F2-B49DF39DC0CE}"/>
              </a:ext>
            </a:extLst>
          </p:cNvPr>
          <p:cNvPicPr>
            <a:picLocks noChangeAspect="1"/>
          </p:cNvPicPr>
          <p:nvPr/>
        </p:nvPicPr>
        <p:blipFill>
          <a:blip r:embed="rId7"/>
          <a:stretch>
            <a:fillRect/>
          </a:stretch>
        </p:blipFill>
        <p:spPr>
          <a:xfrm>
            <a:off x="5985210" y="2286000"/>
            <a:ext cx="5482890" cy="4625324"/>
          </a:xfrm>
          <a:prstGeom prst="rect">
            <a:avLst/>
          </a:prstGeom>
        </p:spPr>
      </p:pic>
    </p:spTree>
    <p:extLst>
      <p:ext uri="{BB962C8B-B14F-4D97-AF65-F5344CB8AC3E}">
        <p14:creationId xmlns:p14="http://schemas.microsoft.com/office/powerpoint/2010/main" val="178313921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9961D-1742-35EC-E649-1880134364BA}"/>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7D1528D-EF57-4915-DBB6-B98BDEB7998B}"/>
              </a:ext>
            </a:extLst>
          </p:cNvPr>
          <p:cNvGrpSpPr/>
          <p:nvPr/>
        </p:nvGrpSpPr>
        <p:grpSpPr>
          <a:xfrm>
            <a:off x="706120" y="1476375"/>
            <a:ext cx="10744200" cy="4805045"/>
            <a:chOff x="1112" y="2325"/>
            <a:chExt cx="16920" cy="7567"/>
          </a:xfrm>
        </p:grpSpPr>
        <p:sp>
          <p:nvSpPr>
            <p:cNvPr id="7" name="直角三角形 6">
              <a:extLst>
                <a:ext uri="{FF2B5EF4-FFF2-40B4-BE49-F238E27FC236}">
                  <a16:creationId xmlns:a16="http://schemas.microsoft.com/office/drawing/2014/main" id="{40CFC5B2-2B5C-083A-7397-16F14ADC433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0519AF66-9CA8-6671-2C5E-72FEA24AFC36}"/>
                </a:ext>
              </a:extLst>
            </p:cNvPr>
            <p:cNvSpPr/>
            <p:nvPr>
              <p:custDataLst>
                <p:tags r:id="rId3"/>
              </p:custDataLst>
            </p:nvPr>
          </p:nvSpPr>
          <p:spPr>
            <a:xfrm>
              <a:off x="1532" y="2594"/>
              <a:ext cx="16500" cy="72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0F23D4F3-6C9B-4384-E2F0-00A5C5ED0906}"/>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挫折适应问题</a:t>
              </a:r>
            </a:p>
          </p:txBody>
        </p:sp>
        <p:sp>
          <p:nvSpPr>
            <p:cNvPr id="2" name="文本框 1">
              <a:extLst>
                <a:ext uri="{FF2B5EF4-FFF2-40B4-BE49-F238E27FC236}">
                  <a16:creationId xmlns:a16="http://schemas.microsoft.com/office/drawing/2014/main" id="{A800E95B-B577-AACB-DB2C-A6EB21DF9220}"/>
                </a:ext>
              </a:extLst>
            </p:cNvPr>
            <p:cNvSpPr txBox="1"/>
            <p:nvPr>
              <p:custDataLst>
                <p:tags r:id="rId5"/>
              </p:custDataLst>
            </p:nvPr>
          </p:nvSpPr>
          <p:spPr>
            <a:xfrm>
              <a:off x="1857" y="3438"/>
              <a:ext cx="8198"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的挫折来自很多方面，有学习方面的、人际关系方面的、兴趣和愿望方面的，还有自我尊重方面的。其原因有客观因素、社会环境因素，以及个人主观因素。面对挫折造成的困难与痛苦，中职生们的反应方式有两类：消极的反应与积极的反应。消极的挫折适应方式一旦习惯化、稳固化，在一定情境中挫折状态即使有所改变，其行为却仍按照习惯化的适应方式进行，也就转化为较严重的、需要长期耐心教育的心理健康问题了。</a:t>
              </a:r>
            </a:p>
          </p:txBody>
        </p:sp>
      </p:grpSp>
      <p:sp>
        <p:nvSpPr>
          <p:cNvPr id="4" name="1">
            <a:extLst>
              <a:ext uri="{FF2B5EF4-FFF2-40B4-BE49-F238E27FC236}">
                <a16:creationId xmlns:a16="http://schemas.microsoft.com/office/drawing/2014/main" id="{6AA4A3B3-F53E-E5A2-5E3D-BC1443511554}"/>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二、环境适应</a:t>
            </a:r>
          </a:p>
        </p:txBody>
      </p:sp>
      <p:pic>
        <p:nvPicPr>
          <p:cNvPr id="5" name="图片 4">
            <a:extLst>
              <a:ext uri="{FF2B5EF4-FFF2-40B4-BE49-F238E27FC236}">
                <a16:creationId xmlns:a16="http://schemas.microsoft.com/office/drawing/2014/main" id="{154E3BD9-226A-2269-725F-64BBA14B4A85}"/>
              </a:ext>
            </a:extLst>
          </p:cNvPr>
          <p:cNvPicPr>
            <a:picLocks noChangeAspect="1"/>
          </p:cNvPicPr>
          <p:nvPr/>
        </p:nvPicPr>
        <p:blipFill rotWithShape="1">
          <a:blip r:embed="rId7"/>
          <a:srcRect l="4718" r="28634"/>
          <a:stretch/>
        </p:blipFill>
        <p:spPr>
          <a:xfrm>
            <a:off x="6685948" y="2366838"/>
            <a:ext cx="4533232" cy="3389906"/>
          </a:xfrm>
          <a:prstGeom prst="rect">
            <a:avLst/>
          </a:prstGeom>
        </p:spPr>
      </p:pic>
    </p:spTree>
    <p:extLst>
      <p:ext uri="{BB962C8B-B14F-4D97-AF65-F5344CB8AC3E}">
        <p14:creationId xmlns:p14="http://schemas.microsoft.com/office/powerpoint/2010/main" val="135522605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85FD4-7ACB-3128-2D2E-F69EF4DEADA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569952E-5102-5961-E2A7-1DE90846381C}"/>
              </a:ext>
            </a:extLst>
          </p:cNvPr>
          <p:cNvGrpSpPr/>
          <p:nvPr/>
        </p:nvGrpSpPr>
        <p:grpSpPr>
          <a:xfrm>
            <a:off x="723900" y="1349523"/>
            <a:ext cx="10744200" cy="2392045"/>
            <a:chOff x="1112" y="2325"/>
            <a:chExt cx="16920" cy="3767"/>
          </a:xfrm>
        </p:grpSpPr>
        <p:sp>
          <p:nvSpPr>
            <p:cNvPr id="7" name="直角三角形 6">
              <a:extLst>
                <a:ext uri="{FF2B5EF4-FFF2-40B4-BE49-F238E27FC236}">
                  <a16:creationId xmlns:a16="http://schemas.microsoft.com/office/drawing/2014/main" id="{A643C00F-E556-0293-D45F-64BC161592C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A02642D-27C7-04E7-B6D5-5EE3C43C2717}"/>
                </a:ext>
              </a:extLst>
            </p:cNvPr>
            <p:cNvSpPr/>
            <p:nvPr>
              <p:custDataLst>
                <p:tags r:id="rId7"/>
              </p:custDataLst>
            </p:nvPr>
          </p:nvSpPr>
          <p:spPr>
            <a:xfrm>
              <a:off x="1532" y="2560"/>
              <a:ext cx="16500" cy="35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EB4F906-1A34-2C2B-71C2-1746A004C8F8}"/>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青春期闭锁心理问题</a:t>
              </a:r>
            </a:p>
          </p:txBody>
        </p:sp>
        <p:sp>
          <p:nvSpPr>
            <p:cNvPr id="2" name="文本框 1">
              <a:extLst>
                <a:ext uri="{FF2B5EF4-FFF2-40B4-BE49-F238E27FC236}">
                  <a16:creationId xmlns:a16="http://schemas.microsoft.com/office/drawing/2014/main" id="{15999DC2-BE5B-C518-D820-340C9DAB4EDE}"/>
                </a:ext>
              </a:extLst>
            </p:cNvPr>
            <p:cNvSpPr txBox="1"/>
            <p:nvPr>
              <p:custDataLst>
                <p:tags r:id="rId9"/>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青春期闭锁心理问题主要表现是趋于关闭封锁的外在表现和日益丰富、复杂的内心活动并存于同一个体，可以说封闭心理是青春期心理的一个普遍存在而又特殊的标志。因而闭锁心理问题主要是指处于消极情况下的心理而言的。消极情绪控制之下，中职生封闭了与外界的心理交流，这非常值得关注。</a:t>
              </a:r>
            </a:p>
          </p:txBody>
        </p:sp>
      </p:grpSp>
      <p:sp>
        <p:nvSpPr>
          <p:cNvPr id="4" name="1">
            <a:extLst>
              <a:ext uri="{FF2B5EF4-FFF2-40B4-BE49-F238E27FC236}">
                <a16:creationId xmlns:a16="http://schemas.microsoft.com/office/drawing/2014/main" id="{7FAFE005-C4D6-F205-D030-6D21F67229C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二、环境适应</a:t>
            </a:r>
          </a:p>
        </p:txBody>
      </p:sp>
      <p:grpSp>
        <p:nvGrpSpPr>
          <p:cNvPr id="6" name="4">
            <a:extLst>
              <a:ext uri="{FF2B5EF4-FFF2-40B4-BE49-F238E27FC236}">
                <a16:creationId xmlns:a16="http://schemas.microsoft.com/office/drawing/2014/main" id="{933C85B8-3E0C-0086-A64A-3DBD692846AF}"/>
              </a:ext>
            </a:extLst>
          </p:cNvPr>
          <p:cNvGrpSpPr/>
          <p:nvPr/>
        </p:nvGrpSpPr>
        <p:grpSpPr>
          <a:xfrm>
            <a:off x="723900" y="3890793"/>
            <a:ext cx="10744200" cy="2471420"/>
            <a:chOff x="1312" y="5885"/>
            <a:chExt cx="16920" cy="3892"/>
          </a:xfrm>
        </p:grpSpPr>
        <p:sp>
          <p:nvSpPr>
            <p:cNvPr id="8" name="直角三角形 7">
              <a:extLst>
                <a:ext uri="{FF2B5EF4-FFF2-40B4-BE49-F238E27FC236}">
                  <a16:creationId xmlns:a16="http://schemas.microsoft.com/office/drawing/2014/main" id="{602D7687-6F7A-B21E-DB7A-10C698D8FB35}"/>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B3123007-D01E-5B8D-4896-35B9C2D17702}"/>
                </a:ext>
              </a:extLst>
            </p:cNvPr>
            <p:cNvSpPr/>
            <p:nvPr>
              <p:custDataLst>
                <p:tags r:id="rId3"/>
              </p:custDataLst>
            </p:nvPr>
          </p:nvSpPr>
          <p:spPr>
            <a:xfrm>
              <a:off x="1732" y="6119"/>
              <a:ext cx="16500" cy="36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5F96D92E-D8A1-0479-2625-A6FD13114CE5}"/>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情绪情感激荡、表露而又内隐</a:t>
              </a:r>
            </a:p>
          </p:txBody>
        </p:sp>
        <p:sp>
          <p:nvSpPr>
            <p:cNvPr id="11" name="文本框 10">
              <a:extLst>
                <a:ext uri="{FF2B5EF4-FFF2-40B4-BE49-F238E27FC236}">
                  <a16:creationId xmlns:a16="http://schemas.microsoft.com/office/drawing/2014/main" id="{8FC01508-2574-78BB-E9B9-D8DDADADB6D0}"/>
                </a:ext>
              </a:extLst>
            </p:cNvPr>
            <p:cNvSpPr txBox="1"/>
            <p:nvPr>
              <p:custDataLst>
                <p:tags r:id="rId5"/>
              </p:custDataLst>
            </p:nvPr>
          </p:nvSpPr>
          <p:spPr>
            <a:xfrm>
              <a:off x="2057" y="6822"/>
              <a:ext cx="15904" cy="2686"/>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青春发育期的生理剧变，必然引起中职生情感上的激荡。这种动荡的情感有时表露有时内隐。，一个微笑可以使人情绪高涨，彻夜兴奋，然而他们内心里激动、高兴或苦恼、消沉而表面上似乎很平静；他们有秘密想对别人倾吐，可无论碰到父母或老师却又缄默不言，这种情况如果得不到缓解，便会出现压抑心理，出现焦虑与忧郁。</a:t>
              </a:r>
            </a:p>
          </p:txBody>
        </p:sp>
      </p:grpSp>
    </p:spTree>
    <p:extLst>
      <p:ext uri="{BB962C8B-B14F-4D97-AF65-F5344CB8AC3E}">
        <p14:creationId xmlns:p14="http://schemas.microsoft.com/office/powerpoint/2010/main" val="81104312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5E150-6827-1772-0645-7EFD637CC23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0FE9FD3E-2140-D336-AB50-6FAA934CAFB5}"/>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三、中职生常见心理健康障碍及其预防</a:t>
            </a:r>
          </a:p>
        </p:txBody>
      </p:sp>
      <p:grpSp>
        <p:nvGrpSpPr>
          <p:cNvPr id="17" name="组合 16">
            <a:extLst>
              <a:ext uri="{FF2B5EF4-FFF2-40B4-BE49-F238E27FC236}">
                <a16:creationId xmlns:a16="http://schemas.microsoft.com/office/drawing/2014/main" id="{3A048255-A567-E487-1E6C-37810887FCE6}"/>
              </a:ext>
            </a:extLst>
          </p:cNvPr>
          <p:cNvGrpSpPr/>
          <p:nvPr/>
        </p:nvGrpSpPr>
        <p:grpSpPr>
          <a:xfrm>
            <a:off x="732829" y="1243815"/>
            <a:ext cx="10713720" cy="1650186"/>
            <a:chOff x="1586" y="5348"/>
            <a:chExt cx="16872" cy="3304"/>
          </a:xfrm>
        </p:grpSpPr>
        <p:sp>
          <p:nvSpPr>
            <p:cNvPr id="8" name="圆角矩形 7">
              <a:extLst>
                <a:ext uri="{FF2B5EF4-FFF2-40B4-BE49-F238E27FC236}">
                  <a16:creationId xmlns:a16="http://schemas.microsoft.com/office/drawing/2014/main" id="{2AAF424D-EFF8-6D3C-C8D1-DDD321CF641C}"/>
                </a:ext>
              </a:extLst>
            </p:cNvPr>
            <p:cNvSpPr/>
            <p:nvPr>
              <p:custDataLst>
                <p:tags r:id="rId5"/>
              </p:custDataLst>
            </p:nvPr>
          </p:nvSpPr>
          <p:spPr>
            <a:xfrm>
              <a:off x="1586" y="5832"/>
              <a:ext cx="16872" cy="282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9658C94-76C6-363B-7704-20E9E110070B}"/>
                </a:ext>
              </a:extLst>
            </p:cNvPr>
            <p:cNvSpPr txBox="1"/>
            <p:nvPr/>
          </p:nvSpPr>
          <p:spPr>
            <a:xfrm>
              <a:off x="1808" y="6262"/>
              <a:ext cx="16353" cy="2125"/>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心理自动调适法是指人类在面临挫折时，常常会调动自身的适应机制，这在心理学称为心理防御机制。心理防御机制力图减少焦虑的情绪，维持心理平衡，是个体自我保护的心理自动机制。心理防御机制的更大价值在于为个体寻找解决挫折更为积极、有效的方法提供机会。</a:t>
              </a:r>
            </a:p>
          </p:txBody>
        </p:sp>
        <p:sp>
          <p:nvSpPr>
            <p:cNvPr id="15" name="圆角矩形 14">
              <a:extLst>
                <a:ext uri="{FF2B5EF4-FFF2-40B4-BE49-F238E27FC236}">
                  <a16:creationId xmlns:a16="http://schemas.microsoft.com/office/drawing/2014/main" id="{58959EF9-AB5E-22BB-E9E7-A12DFF7D6918}"/>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4A7A0AC3-EE3C-8C05-1760-F350F71BB1A8}"/>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心理自动调适法</a:t>
              </a:r>
            </a:p>
          </p:txBody>
        </p:sp>
      </p:grpSp>
      <p:grpSp>
        <p:nvGrpSpPr>
          <p:cNvPr id="31" name="组合 30">
            <a:extLst>
              <a:ext uri="{FF2B5EF4-FFF2-40B4-BE49-F238E27FC236}">
                <a16:creationId xmlns:a16="http://schemas.microsoft.com/office/drawing/2014/main" id="{99BF5342-D082-2CA1-3F93-2E8D54625CDB}"/>
              </a:ext>
            </a:extLst>
          </p:cNvPr>
          <p:cNvGrpSpPr/>
          <p:nvPr/>
        </p:nvGrpSpPr>
        <p:grpSpPr>
          <a:xfrm>
            <a:off x="732829" y="3307979"/>
            <a:ext cx="10713720" cy="2790933"/>
            <a:chOff x="1526" y="5257"/>
            <a:chExt cx="16872" cy="5588"/>
          </a:xfrm>
        </p:grpSpPr>
        <p:sp>
          <p:nvSpPr>
            <p:cNvPr id="38" name="圆角矩形 7">
              <a:extLst>
                <a:ext uri="{FF2B5EF4-FFF2-40B4-BE49-F238E27FC236}">
                  <a16:creationId xmlns:a16="http://schemas.microsoft.com/office/drawing/2014/main" id="{8C820889-DE20-15FF-65FD-0819307E51DE}"/>
                </a:ext>
              </a:extLst>
            </p:cNvPr>
            <p:cNvSpPr/>
            <p:nvPr>
              <p:custDataLst>
                <p:tags r:id="rId2"/>
              </p:custDataLst>
            </p:nvPr>
          </p:nvSpPr>
          <p:spPr>
            <a:xfrm>
              <a:off x="1526" y="5832"/>
              <a:ext cx="16872" cy="501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C3EF8FC1-7A14-209E-39D2-6BA3505614A5}"/>
                </a:ext>
              </a:extLst>
            </p:cNvPr>
            <p:cNvSpPr txBox="1"/>
            <p:nvPr/>
          </p:nvSpPr>
          <p:spPr>
            <a:xfrm>
              <a:off x="1809" y="6253"/>
              <a:ext cx="16292" cy="4122"/>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意义寻觅法是一种自我寻找和发现生命的意义，树立明确的生活目标，以积极向上的态度来面对和驾驭生活的心理自助方法。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对生命和生活意义的探索和追求是人类的基本精神需要。而一些人在遭受挫折时，常常感到失去了生活目标，对生活感到迷惘，出现“生存挫折”或“存在空虚”的心理障碍，表现对生活的厌倦、悲观、失望或无所适从。心理学家认为，人生的意义建立在精神层面的价值感的获得。意义寻觅法的核心就是要学会寻找失落的生活目标和价值，建立起明确、坚定、乐观的人生态度。</a:t>
              </a:r>
            </a:p>
          </p:txBody>
        </p:sp>
        <p:sp>
          <p:nvSpPr>
            <p:cNvPr id="40" name="圆角矩形 14">
              <a:extLst>
                <a:ext uri="{FF2B5EF4-FFF2-40B4-BE49-F238E27FC236}">
                  <a16:creationId xmlns:a16="http://schemas.microsoft.com/office/drawing/2014/main" id="{1C85AD21-B758-1731-47FB-5F86204869F5}"/>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63A027DC-953C-0449-4192-D743126BE997}"/>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意义寻觅法</a:t>
              </a:r>
            </a:p>
          </p:txBody>
        </p:sp>
      </p:grpSp>
    </p:spTree>
    <p:extLst>
      <p:ext uri="{BB962C8B-B14F-4D97-AF65-F5344CB8AC3E}">
        <p14:creationId xmlns:p14="http://schemas.microsoft.com/office/powerpoint/2010/main" val="1649083937"/>
      </p:ext>
    </p:extLst>
  </p:cSld>
  <p:clrMapOvr>
    <a:masterClrMapping/>
  </p:clrMapOvr>
  <p:transition spd="slow" advTm="4000">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60EE8-3422-597D-50C5-D01EDF165C0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711ACC86-10EA-90A1-0D0C-E673548BBEE2}"/>
              </a:ext>
            </a:extLst>
          </p:cNvPr>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三、中职生常见心理健康障碍及其预防</a:t>
            </a:r>
          </a:p>
        </p:txBody>
      </p:sp>
      <p:grpSp>
        <p:nvGrpSpPr>
          <p:cNvPr id="17" name="组合 16">
            <a:extLst>
              <a:ext uri="{FF2B5EF4-FFF2-40B4-BE49-F238E27FC236}">
                <a16:creationId xmlns:a16="http://schemas.microsoft.com/office/drawing/2014/main" id="{9AEBA705-D244-A08C-84D6-AA8791271C6F}"/>
              </a:ext>
            </a:extLst>
          </p:cNvPr>
          <p:cNvGrpSpPr/>
          <p:nvPr/>
        </p:nvGrpSpPr>
        <p:grpSpPr>
          <a:xfrm>
            <a:off x="732829" y="1243815"/>
            <a:ext cx="10713720" cy="2001800"/>
            <a:chOff x="1586" y="5348"/>
            <a:chExt cx="16872" cy="4008"/>
          </a:xfrm>
        </p:grpSpPr>
        <p:sp>
          <p:nvSpPr>
            <p:cNvPr id="8" name="圆角矩形 7">
              <a:extLst>
                <a:ext uri="{FF2B5EF4-FFF2-40B4-BE49-F238E27FC236}">
                  <a16:creationId xmlns:a16="http://schemas.microsoft.com/office/drawing/2014/main" id="{74810416-CB56-3909-F830-8F63F3F80C62}"/>
                </a:ext>
              </a:extLst>
            </p:cNvPr>
            <p:cNvSpPr/>
            <p:nvPr>
              <p:custDataLst>
                <p:tags r:id="rId5"/>
              </p:custDataLst>
            </p:nvPr>
          </p:nvSpPr>
          <p:spPr>
            <a:xfrm>
              <a:off x="1586" y="5832"/>
              <a:ext cx="16872" cy="3524"/>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5E4669D0-15A0-F0EB-AE27-134CE00A79FA}"/>
                </a:ext>
              </a:extLst>
            </p:cNvPr>
            <p:cNvSpPr txBox="1"/>
            <p:nvPr/>
          </p:nvSpPr>
          <p:spPr>
            <a:xfrm>
              <a:off x="1808" y="6262"/>
              <a:ext cx="16353"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认知调控方法是指当个人出现不适度、不恰当的情绪反应时，理智地分析和评价所处的情境，理清思路，冷静地给出应对的方法。认知调控的关键是控制与即时情绪反应同时出现的认知和想象。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例如，当人非常愤怒时，常会做出过激行为。如果此时能够告诫自己冷静分析一下愤怒的原因和可能的解决办法，可平复过激的反应，找到恰当的方式解决问题。</a:t>
              </a:r>
            </a:p>
          </p:txBody>
        </p:sp>
        <p:sp>
          <p:nvSpPr>
            <p:cNvPr id="15" name="圆角矩形 14">
              <a:extLst>
                <a:ext uri="{FF2B5EF4-FFF2-40B4-BE49-F238E27FC236}">
                  <a16:creationId xmlns:a16="http://schemas.microsoft.com/office/drawing/2014/main" id="{1A2C9178-2E11-0477-A879-E989A60D84B1}"/>
                </a:ext>
              </a:extLst>
            </p:cNvPr>
            <p:cNvSpPr/>
            <p:nvPr>
              <p:custDataLst>
                <p:tags r:id="rId6"/>
              </p:custDataLst>
            </p:nvPr>
          </p:nvSpPr>
          <p:spPr>
            <a:xfrm>
              <a:off x="6469" y="5348"/>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A0B97437-1A7F-E9BB-7297-F54A60957816}"/>
                </a:ext>
              </a:extLst>
            </p:cNvPr>
            <p:cNvSpPr txBox="1"/>
            <p:nvPr>
              <p:custDataLst>
                <p:tags r:id="rId7"/>
              </p:custDataLst>
            </p:nvPr>
          </p:nvSpPr>
          <p:spPr>
            <a:xfrm>
              <a:off x="7728" y="5418"/>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认知调控法</a:t>
              </a:r>
            </a:p>
          </p:txBody>
        </p:sp>
      </p:grpSp>
      <p:grpSp>
        <p:nvGrpSpPr>
          <p:cNvPr id="31" name="组合 30">
            <a:extLst>
              <a:ext uri="{FF2B5EF4-FFF2-40B4-BE49-F238E27FC236}">
                <a16:creationId xmlns:a16="http://schemas.microsoft.com/office/drawing/2014/main" id="{1FCE6DC3-C8AF-799A-D164-A0ABA560350F}"/>
              </a:ext>
            </a:extLst>
          </p:cNvPr>
          <p:cNvGrpSpPr/>
          <p:nvPr/>
        </p:nvGrpSpPr>
        <p:grpSpPr>
          <a:xfrm>
            <a:off x="732829" y="3408647"/>
            <a:ext cx="10713720" cy="2723507"/>
            <a:chOff x="1526" y="5257"/>
            <a:chExt cx="16872" cy="5453"/>
          </a:xfrm>
        </p:grpSpPr>
        <p:sp>
          <p:nvSpPr>
            <p:cNvPr id="38" name="圆角矩形 7">
              <a:extLst>
                <a:ext uri="{FF2B5EF4-FFF2-40B4-BE49-F238E27FC236}">
                  <a16:creationId xmlns:a16="http://schemas.microsoft.com/office/drawing/2014/main" id="{9A9998BE-3C02-0CA7-9A4D-81C2F9684FDA}"/>
                </a:ext>
              </a:extLst>
            </p:cNvPr>
            <p:cNvSpPr/>
            <p:nvPr>
              <p:custDataLst>
                <p:tags r:id="rId2"/>
              </p:custDataLst>
            </p:nvPr>
          </p:nvSpPr>
          <p:spPr>
            <a:xfrm>
              <a:off x="1526" y="5832"/>
              <a:ext cx="16872" cy="4878"/>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6B718D67-739E-E356-6B5E-DE09068B3DB3}"/>
                </a:ext>
              </a:extLst>
            </p:cNvPr>
            <p:cNvSpPr txBox="1"/>
            <p:nvPr/>
          </p:nvSpPr>
          <p:spPr>
            <a:xfrm>
              <a:off x="1809" y="6253"/>
              <a:ext cx="16292" cy="4122"/>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活动调适法是指通过从事有趣的活动，以达到调节情绪，促进身心健康的一类方法，包括读书、写作、绘画、雕塑、听音乐、唱歌、舞蹈、演戏、劳动等多种活动方式。活动的种类要根据自身的兴趣爱好和实际条件来选择。活动调适寓心理治疗于娱乐之中，不仅易为人接受，而且易于操作，可以广泛地运用于一般性的心理不平衡和轻微的心理障碍。活动调适法的实质在于用活动的过程来充实空虚的生活，用活动中获得的愉悦来驱散不良的情绪。因此，应随时把握和利用活动中提供的有利机遇和信息，并借此发现问题，改变错误的认知，调整不良的情绪。</a:t>
              </a:r>
            </a:p>
          </p:txBody>
        </p:sp>
        <p:sp>
          <p:nvSpPr>
            <p:cNvPr id="40" name="圆角矩形 14">
              <a:extLst>
                <a:ext uri="{FF2B5EF4-FFF2-40B4-BE49-F238E27FC236}">
                  <a16:creationId xmlns:a16="http://schemas.microsoft.com/office/drawing/2014/main" id="{86683EE8-E23D-B872-F4CD-2F781F425B06}"/>
                </a:ext>
              </a:extLst>
            </p:cNvPr>
            <p:cNvSpPr/>
            <p:nvPr>
              <p:custDataLst>
                <p:tags r:id="rId3"/>
              </p:custDataLst>
            </p:nvPr>
          </p:nvSpPr>
          <p:spPr>
            <a:xfrm>
              <a:off x="6454" y="5257"/>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a:extLst>
                <a:ext uri="{FF2B5EF4-FFF2-40B4-BE49-F238E27FC236}">
                  <a16:creationId xmlns:a16="http://schemas.microsoft.com/office/drawing/2014/main" id="{BE78002E-0A93-9762-DD4B-BE9A05B14F1B}"/>
                </a:ext>
              </a:extLst>
            </p:cNvPr>
            <p:cNvSpPr txBox="1"/>
            <p:nvPr>
              <p:custDataLst>
                <p:tags r:id="rId4"/>
              </p:custDataLst>
            </p:nvPr>
          </p:nvSpPr>
          <p:spPr>
            <a:xfrm>
              <a:off x="7713" y="5327"/>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活动调适法</a:t>
              </a:r>
            </a:p>
          </p:txBody>
        </p:sp>
      </p:grpSp>
    </p:spTree>
    <p:extLst>
      <p:ext uri="{BB962C8B-B14F-4D97-AF65-F5344CB8AC3E}">
        <p14:creationId xmlns:p14="http://schemas.microsoft.com/office/powerpoint/2010/main" val="1513559409"/>
      </p:ext>
    </p:extLst>
  </p:cSld>
  <p:clrMapOvr>
    <a:masterClrMapping/>
  </p:clrMapOvr>
  <p:transition spd="slow" advTm="4000">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1F7FB-57D9-CBEE-3412-D6BDF3F9DF6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45C7BF1-7E22-4D01-5DD6-3D3A9E20827F}"/>
              </a:ext>
            </a:extLst>
          </p:cNvPr>
          <p:cNvGrpSpPr/>
          <p:nvPr/>
        </p:nvGrpSpPr>
        <p:grpSpPr>
          <a:xfrm>
            <a:off x="706120" y="1476375"/>
            <a:ext cx="10744200" cy="4580255"/>
            <a:chOff x="1112" y="2325"/>
            <a:chExt cx="16920" cy="7213"/>
          </a:xfrm>
        </p:grpSpPr>
        <p:sp>
          <p:nvSpPr>
            <p:cNvPr id="7" name="直角三角形 6">
              <a:extLst>
                <a:ext uri="{FF2B5EF4-FFF2-40B4-BE49-F238E27FC236}">
                  <a16:creationId xmlns:a16="http://schemas.microsoft.com/office/drawing/2014/main" id="{0696A413-3622-5782-4DE9-2BDBA19F412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9F833797-306D-697C-16A6-AED2066C0518}"/>
                </a:ext>
              </a:extLst>
            </p:cNvPr>
            <p:cNvSpPr/>
            <p:nvPr>
              <p:custDataLst>
                <p:tags r:id="rId3"/>
              </p:custDataLst>
            </p:nvPr>
          </p:nvSpPr>
          <p:spPr>
            <a:xfrm>
              <a:off x="1532" y="2594"/>
              <a:ext cx="16500" cy="694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F6200801-AAC6-113C-45D7-E0F73C68A1B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合理宣泄法</a:t>
              </a:r>
            </a:p>
          </p:txBody>
        </p:sp>
        <p:sp>
          <p:nvSpPr>
            <p:cNvPr id="2" name="文本框 1">
              <a:extLst>
                <a:ext uri="{FF2B5EF4-FFF2-40B4-BE49-F238E27FC236}">
                  <a16:creationId xmlns:a16="http://schemas.microsoft.com/office/drawing/2014/main" id="{4849902D-76D6-BAAD-76DD-60DE51C2EF38}"/>
                </a:ext>
              </a:extLst>
            </p:cNvPr>
            <p:cNvSpPr txBox="1"/>
            <p:nvPr>
              <p:custDataLst>
                <p:tags r:id="rId5"/>
              </p:custDataLst>
            </p:nvPr>
          </p:nvSpPr>
          <p:spPr>
            <a:xfrm>
              <a:off x="1857" y="3366"/>
              <a:ext cx="7642"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合理宣泄就是利用或创造某种条件、情境，用合理的方式把压抑的情绪倾诉和表达出来，以减轻或消除心理压力，稳定思想情绪。合理宣泄是一种释放，其作用在于把压抑在心里的愤怒、憎恨、忧愁、悲伤、焦虑、痛苦、烦恼等各种消极情绪加以排解，消除不良心理，改善精神状况。因此，合理宣泄是摆脱恶劣心境的必要手段，它可以强化人们战胜困难的信心和勇气。</a:t>
              </a:r>
            </a:p>
          </p:txBody>
        </p:sp>
      </p:grpSp>
      <p:sp>
        <p:nvSpPr>
          <p:cNvPr id="4" name="1">
            <a:extLst>
              <a:ext uri="{FF2B5EF4-FFF2-40B4-BE49-F238E27FC236}">
                <a16:creationId xmlns:a16="http://schemas.microsoft.com/office/drawing/2014/main" id="{82511469-1E73-39F2-76C6-B9BF5C390A4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p>
        </p:txBody>
      </p:sp>
      <p:pic>
        <p:nvPicPr>
          <p:cNvPr id="5" name="图片 4">
            <a:extLst>
              <a:ext uri="{FF2B5EF4-FFF2-40B4-BE49-F238E27FC236}">
                <a16:creationId xmlns:a16="http://schemas.microsoft.com/office/drawing/2014/main" id="{7D0673EB-72AD-6FD7-98AD-8676B710723A}"/>
              </a:ext>
            </a:extLst>
          </p:cNvPr>
          <p:cNvPicPr>
            <a:picLocks noChangeAspect="1"/>
          </p:cNvPicPr>
          <p:nvPr/>
        </p:nvPicPr>
        <p:blipFill rotWithShape="1">
          <a:blip r:embed="rId7"/>
          <a:srcRect l="50923" t="996" b="8799"/>
          <a:stretch/>
        </p:blipFill>
        <p:spPr>
          <a:xfrm>
            <a:off x="6238240" y="2250122"/>
            <a:ext cx="5212080" cy="3629910"/>
          </a:xfrm>
          <a:prstGeom prst="rect">
            <a:avLst/>
          </a:prstGeom>
        </p:spPr>
      </p:pic>
    </p:spTree>
    <p:extLst>
      <p:ext uri="{BB962C8B-B14F-4D97-AF65-F5344CB8AC3E}">
        <p14:creationId xmlns:p14="http://schemas.microsoft.com/office/powerpoint/2010/main" val="259852689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5FB90-9880-01B3-275D-3D95553742FD}"/>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8C4A87AC-2B08-F724-3533-A5F15CB101EC}"/>
              </a:ext>
            </a:extLst>
          </p:cNvPr>
          <p:cNvGrpSpPr/>
          <p:nvPr/>
        </p:nvGrpSpPr>
        <p:grpSpPr>
          <a:xfrm>
            <a:off x="1221576" y="2167750"/>
            <a:ext cx="10066020" cy="4052570"/>
            <a:chOff x="1989" y="3722"/>
            <a:chExt cx="15852" cy="6382"/>
          </a:xfrm>
        </p:grpSpPr>
        <p:sp>
          <p:nvSpPr>
            <p:cNvPr id="23" name="任意多边形: 形状 6">
              <a:extLst>
                <a:ext uri="{FF2B5EF4-FFF2-40B4-BE49-F238E27FC236}">
                  <a16:creationId xmlns:a16="http://schemas.microsoft.com/office/drawing/2014/main" id="{7CEFB43A-C6CC-5C68-4D3A-07F212380320}"/>
                </a:ext>
              </a:extLst>
            </p:cNvPr>
            <p:cNvSpPr/>
            <p:nvPr>
              <p:custDataLst>
                <p:tags r:id="rId3"/>
              </p:custDataLst>
            </p:nvPr>
          </p:nvSpPr>
          <p:spPr>
            <a:xfrm>
              <a:off x="2528" y="3722"/>
              <a:ext cx="15313" cy="2367"/>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倾诉</a:t>
              </a: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当我们心里有问题和积怨，可以找好友、同学、老师尽情地倾诉出来。倾诉对象一般是最亲近、最信赖、最理解自己的人，否则就不能无所顾忌地畅所欲言。在倾诉的过程中，可能因情绪激动、过度悲伤等因素，说话唠唠叨叨，辞不达意，说过头话，甚至发牢骚，倾诉对象对此要给予理解、同情和安慰，并适时地予以正确引导。</a:t>
              </a:r>
            </a:p>
          </p:txBody>
        </p:sp>
        <p:sp>
          <p:nvSpPr>
            <p:cNvPr id="24" name="任意多边形: 形状 7">
              <a:extLst>
                <a:ext uri="{FF2B5EF4-FFF2-40B4-BE49-F238E27FC236}">
                  <a16:creationId xmlns:a16="http://schemas.microsoft.com/office/drawing/2014/main" id="{BAE50C50-8E48-6002-FEFE-C80A004BF75F}"/>
                </a:ext>
              </a:extLst>
            </p:cNvPr>
            <p:cNvSpPr/>
            <p:nvPr>
              <p:custDataLst>
                <p:tags r:id="rId4"/>
              </p:custDataLst>
            </p:nvPr>
          </p:nvSpPr>
          <p:spPr>
            <a:xfrm>
              <a:off x="2528" y="6322"/>
              <a:ext cx="15308" cy="2162"/>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书写</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用写信、写文作诗或写日记等方式，使那些因各种原因而不能直接对人表露的情绪得到排解。例如写日记时，自己对自己“说”，想“说”什么就“说”什么，没有任何心理压力，许多不良情绪就在字里行间化解了。</a:t>
              </a:r>
            </a:p>
          </p:txBody>
        </p:sp>
        <p:sp>
          <p:nvSpPr>
            <p:cNvPr id="26" name="任意多边形: 形状 8">
              <a:extLst>
                <a:ext uri="{FF2B5EF4-FFF2-40B4-BE49-F238E27FC236}">
                  <a16:creationId xmlns:a16="http://schemas.microsoft.com/office/drawing/2014/main" id="{FBC3ACE4-8649-B12D-A5D8-077836B8EE96}"/>
                </a:ext>
              </a:extLst>
            </p:cNvPr>
            <p:cNvSpPr/>
            <p:nvPr>
              <p:custDataLst>
                <p:tags r:id="rId5"/>
              </p:custDataLst>
            </p:nvPr>
          </p:nvSpPr>
          <p:spPr>
            <a:xfrm>
              <a:off x="2538" y="8709"/>
              <a:ext cx="1530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运动</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有了消极情绪，闷坐在房子里可能“剪不断，理还乱”，到室外去打打球、跑步或爬山，呼吸一下新鲜空气，让怒气和痛苦随汗水一起流淌，心境就会开朗起来。</a:t>
              </a:r>
            </a:p>
          </p:txBody>
        </p:sp>
        <p:grpSp>
          <p:nvGrpSpPr>
            <p:cNvPr id="49" name="组合 48">
              <a:extLst>
                <a:ext uri="{FF2B5EF4-FFF2-40B4-BE49-F238E27FC236}">
                  <a16:creationId xmlns:a16="http://schemas.microsoft.com/office/drawing/2014/main" id="{59A23A75-9FD8-E716-1B70-325941878CB2}"/>
                </a:ext>
              </a:extLst>
            </p:cNvPr>
            <p:cNvGrpSpPr/>
            <p:nvPr/>
          </p:nvGrpSpPr>
          <p:grpSpPr>
            <a:xfrm>
              <a:off x="1989" y="4074"/>
              <a:ext cx="225" cy="5824"/>
              <a:chOff x="1989" y="4074"/>
              <a:chExt cx="225" cy="5824"/>
            </a:xfrm>
          </p:grpSpPr>
          <p:cxnSp>
            <p:nvCxnSpPr>
              <p:cNvPr id="30" name="直接连接符 29">
                <a:extLst>
                  <a:ext uri="{FF2B5EF4-FFF2-40B4-BE49-F238E27FC236}">
                    <a16:creationId xmlns:a16="http://schemas.microsoft.com/office/drawing/2014/main" id="{46380B9C-FE36-936F-617F-4661334055B7}"/>
                  </a:ext>
                </a:extLst>
              </p:cNvPr>
              <p:cNvCxnSpPr/>
              <p:nvPr>
                <p:custDataLst>
                  <p:tags r:id="rId6"/>
                </p:custDataLst>
              </p:nvPr>
            </p:nvCxnSpPr>
            <p:spPr>
              <a:xfrm>
                <a:off x="2099" y="4074"/>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67D319D7-3B15-41D1-8363-85B1E375405C}"/>
                  </a:ext>
                </a:extLst>
              </p:cNvPr>
              <p:cNvSpPr/>
              <p:nvPr/>
            </p:nvSpPr>
            <p:spPr>
              <a:xfrm>
                <a:off x="1989" y="482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7D4AAE0C-9EE1-4EA0-1B36-6664F5E9ABC0}"/>
                  </a:ext>
                </a:extLst>
              </p:cNvPr>
              <p:cNvSpPr/>
              <p:nvPr>
                <p:custDataLst>
                  <p:tags r:id="rId7"/>
                </p:custDataLst>
              </p:nvPr>
            </p:nvSpPr>
            <p:spPr>
              <a:xfrm>
                <a:off x="1989" y="724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AACE9535-E480-CB91-E20B-39B39FA02CC3}"/>
                  </a:ext>
                </a:extLst>
              </p:cNvPr>
              <p:cNvSpPr/>
              <p:nvPr>
                <p:custDataLst>
                  <p:tags r:id="rId8"/>
                </p:custDataLst>
              </p:nvPr>
            </p:nvSpPr>
            <p:spPr>
              <a:xfrm>
                <a:off x="1989" y="921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C27014CC-7C69-2C4C-3A38-84F3DE56C17F}"/>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三、中职生常见心理健康障碍及其预防</a:t>
            </a:r>
          </a:p>
        </p:txBody>
      </p:sp>
      <p:sp>
        <p:nvSpPr>
          <p:cNvPr id="8" name="任意多边形: 形状 17">
            <a:extLst>
              <a:ext uri="{FF2B5EF4-FFF2-40B4-BE49-F238E27FC236}">
                <a16:creationId xmlns:a16="http://schemas.microsoft.com/office/drawing/2014/main" id="{35778109-6FB8-7411-A846-8BB6A8F0ADB9}"/>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合理宣泄方式</a:t>
            </a:r>
          </a:p>
        </p:txBody>
      </p:sp>
    </p:spTree>
    <p:extLst>
      <p:ext uri="{BB962C8B-B14F-4D97-AF65-F5344CB8AC3E}">
        <p14:creationId xmlns:p14="http://schemas.microsoft.com/office/powerpoint/2010/main" val="27850140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37552"/>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掌握心理健康与身体健康的知识。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理解心理健康的标准。</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通过对心理健康与身体健康知识的学习，有效掌握相关知识，对健康产生积极影响。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养成健康的生活方式，树立终身参与体育锻炼的习惯。</a:t>
            </a:r>
          </a:p>
        </p:txBody>
      </p:sp>
    </p:spTree>
  </p:cSld>
  <p:clrMapOvr>
    <a:masterClrMapping/>
  </p:clrMapOvr>
  <p:transition spd="slow" advTm="4000">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6B360-828E-50C1-9228-E18E607B8EF1}"/>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247285C7-51F8-D604-AC68-0FDCDC3766D8}"/>
              </a:ext>
            </a:extLst>
          </p:cNvPr>
          <p:cNvGrpSpPr/>
          <p:nvPr/>
        </p:nvGrpSpPr>
        <p:grpSpPr>
          <a:xfrm>
            <a:off x="1221576" y="2452976"/>
            <a:ext cx="10066020" cy="3511550"/>
            <a:chOff x="1989" y="3722"/>
            <a:chExt cx="15852" cy="5530"/>
          </a:xfrm>
        </p:grpSpPr>
        <p:sp>
          <p:nvSpPr>
            <p:cNvPr id="23" name="任意多边形: 形状 6">
              <a:extLst>
                <a:ext uri="{FF2B5EF4-FFF2-40B4-BE49-F238E27FC236}">
                  <a16:creationId xmlns:a16="http://schemas.microsoft.com/office/drawing/2014/main" id="{9C5EE80D-24D4-2202-7F64-6F95A456B779}"/>
                </a:ext>
              </a:extLst>
            </p:cNvPr>
            <p:cNvSpPr/>
            <p:nvPr>
              <p:custDataLst>
                <p:tags r:id="rId3"/>
              </p:custDataLst>
            </p:nvPr>
          </p:nvSpPr>
          <p:spPr>
            <a:xfrm>
              <a:off x="2528" y="3722"/>
              <a:ext cx="15313" cy="2162"/>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4.</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哭泣</a:t>
              </a: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中国有一句老话叫“男儿有泪不轻弹”，似乎男子汉是不应该哭泣的。其实，从身心健康的角度来讲，“泪往肚里流”才是不可取的。流泪也是一种感情的宣泄，无论是偷偷流泪还是嚎啕大哭，都能将消极情绪发泄出来，从而令不愉快的情绪得到缓解，减轻心理压力。</a:t>
              </a:r>
            </a:p>
          </p:txBody>
        </p:sp>
        <p:sp>
          <p:nvSpPr>
            <p:cNvPr id="24" name="任意多边形: 形状 7">
              <a:extLst>
                <a:ext uri="{FF2B5EF4-FFF2-40B4-BE49-F238E27FC236}">
                  <a16:creationId xmlns:a16="http://schemas.microsoft.com/office/drawing/2014/main" id="{4EE07DE0-C7EE-AA2E-8397-54CF298220D7}"/>
                </a:ext>
              </a:extLst>
            </p:cNvPr>
            <p:cNvSpPr/>
            <p:nvPr>
              <p:custDataLst>
                <p:tags r:id="rId4"/>
              </p:custDataLst>
            </p:nvPr>
          </p:nvSpPr>
          <p:spPr>
            <a:xfrm>
              <a:off x="2528" y="6215"/>
              <a:ext cx="15308" cy="3037"/>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身心放松法</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研究证明，放松训练所导致的松弛状态，可使大脑皮层的唤醒水平下降，通过内分泌系统和植物神经系统功能的调节，使人因紧张反应而造成的生理、心理失调得以缓解并恢复正常。放松训练对于缓解紧张性头痛、失眠、焦虑不安、气愤等生理、心理状态较为有效，有助于镇定情绪、振作精神、恢复体力、消除疲劳，对增强记忆、提高学习效率、增强个体应对紧张事件的能力也有一定效果。</a:t>
              </a:r>
            </a:p>
          </p:txBody>
        </p:sp>
        <p:grpSp>
          <p:nvGrpSpPr>
            <p:cNvPr id="49" name="组合 48">
              <a:extLst>
                <a:ext uri="{FF2B5EF4-FFF2-40B4-BE49-F238E27FC236}">
                  <a16:creationId xmlns:a16="http://schemas.microsoft.com/office/drawing/2014/main" id="{41172EC0-B281-565C-B6F0-F45D4725A898}"/>
                </a:ext>
              </a:extLst>
            </p:cNvPr>
            <p:cNvGrpSpPr/>
            <p:nvPr/>
          </p:nvGrpSpPr>
          <p:grpSpPr>
            <a:xfrm>
              <a:off x="1989" y="4074"/>
              <a:ext cx="225" cy="4819"/>
              <a:chOff x="1989" y="4074"/>
              <a:chExt cx="225" cy="4819"/>
            </a:xfrm>
          </p:grpSpPr>
          <p:cxnSp>
            <p:nvCxnSpPr>
              <p:cNvPr id="30" name="直接连接符 29">
                <a:extLst>
                  <a:ext uri="{FF2B5EF4-FFF2-40B4-BE49-F238E27FC236}">
                    <a16:creationId xmlns:a16="http://schemas.microsoft.com/office/drawing/2014/main" id="{43E3F269-9189-CAFC-0614-8A1E8104899D}"/>
                  </a:ext>
                </a:extLst>
              </p:cNvPr>
              <p:cNvCxnSpPr/>
              <p:nvPr>
                <p:custDataLst>
                  <p:tags r:id="rId5"/>
                </p:custDataLst>
              </p:nvPr>
            </p:nvCxnSpPr>
            <p:spPr>
              <a:xfrm>
                <a:off x="2099" y="4074"/>
                <a:ext cx="5" cy="481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5CF11670-167E-A13A-A41D-FBEBEAF58A94}"/>
                  </a:ext>
                </a:extLst>
              </p:cNvPr>
              <p:cNvSpPr/>
              <p:nvPr/>
            </p:nvSpPr>
            <p:spPr>
              <a:xfrm>
                <a:off x="1989" y="469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椭圆 44">
                <a:extLst>
                  <a:ext uri="{FF2B5EF4-FFF2-40B4-BE49-F238E27FC236}">
                    <a16:creationId xmlns:a16="http://schemas.microsoft.com/office/drawing/2014/main" id="{2E14DF78-A9D4-F01D-DBBB-950587AA1A4D}"/>
                  </a:ext>
                </a:extLst>
              </p:cNvPr>
              <p:cNvSpPr/>
              <p:nvPr>
                <p:custDataLst>
                  <p:tags r:id="rId6"/>
                </p:custDataLst>
              </p:nvPr>
            </p:nvSpPr>
            <p:spPr>
              <a:xfrm>
                <a:off x="1989" y="758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3217B93E-7D7A-FC71-F338-ED7D08C78B7B}"/>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三、中职生常见心理健康障碍及其预防</a:t>
            </a:r>
          </a:p>
        </p:txBody>
      </p:sp>
      <p:sp>
        <p:nvSpPr>
          <p:cNvPr id="8" name="任意多边形: 形状 17">
            <a:extLst>
              <a:ext uri="{FF2B5EF4-FFF2-40B4-BE49-F238E27FC236}">
                <a16:creationId xmlns:a16="http://schemas.microsoft.com/office/drawing/2014/main" id="{4A2BBF63-5E1C-FE32-61F4-3E9761988CA6}"/>
              </a:ext>
            </a:extLst>
          </p:cNvPr>
          <p:cNvSpPr/>
          <p:nvPr>
            <p:custDataLst>
              <p:tags r:id="rId2"/>
            </p:custDataLst>
          </p:nvPr>
        </p:nvSpPr>
        <p:spPr>
          <a:xfrm>
            <a:off x="706120" y="1761601"/>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合理宣泄方式</a:t>
            </a:r>
          </a:p>
        </p:txBody>
      </p:sp>
    </p:spTree>
    <p:extLst>
      <p:ext uri="{BB962C8B-B14F-4D97-AF65-F5344CB8AC3E}">
        <p14:creationId xmlns:p14="http://schemas.microsoft.com/office/powerpoint/2010/main" val="10869581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C7C6C291-A1E7-0E1C-36DA-28B29B61D31E}"/>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放松训练的方法</a:t>
            </a:r>
          </a:p>
        </p:txBody>
      </p:sp>
      <p:sp>
        <p:nvSpPr>
          <p:cNvPr id="6" name="1"/>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grpSp>
        <p:nvGrpSpPr>
          <p:cNvPr id="65" name="2"/>
          <p:cNvGrpSpPr/>
          <p:nvPr/>
        </p:nvGrpSpPr>
        <p:grpSpPr>
          <a:xfrm>
            <a:off x="1458595" y="2134870"/>
            <a:ext cx="2486025" cy="4366895"/>
            <a:chOff x="7087" y="3662"/>
            <a:chExt cx="3915" cy="6877"/>
          </a:xfrm>
        </p:grpSpPr>
        <p:grpSp>
          <p:nvGrpSpPr>
            <p:cNvPr id="63" name="组合 62"/>
            <p:cNvGrpSpPr/>
            <p:nvPr/>
          </p:nvGrpSpPr>
          <p:grpSpPr>
            <a:xfrm>
              <a:off x="7087" y="3662"/>
              <a:ext cx="3915" cy="6877"/>
              <a:chOff x="7087" y="3662"/>
              <a:chExt cx="3915" cy="6877"/>
            </a:xfrm>
          </p:grpSpPr>
          <p:sp>
            <p:nvSpPr>
              <p:cNvPr id="58" name="圆角矩形 57"/>
              <p:cNvSpPr/>
              <p:nvPr/>
            </p:nvSpPr>
            <p:spPr>
              <a:xfrm>
                <a:off x="7087"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452" y="3662"/>
                <a:ext cx="3188" cy="1052"/>
                <a:chOff x="2730" y="3462"/>
                <a:chExt cx="3188" cy="1052"/>
              </a:xfrm>
            </p:grpSpPr>
            <p:sp>
              <p:nvSpPr>
                <p:cNvPr id="61" name="圆角矩形 60"/>
                <p:cNvSpPr/>
                <p:nvPr>
                  <p:custDataLst>
                    <p:tags r:id="rId12"/>
                  </p:custDataLst>
                </p:nvPr>
              </p:nvSpPr>
              <p:spPr>
                <a:xfrm>
                  <a:off x="2730" y="3462"/>
                  <a:ext cx="3188"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13"/>
                  </p:custDataLst>
                </p:nvPr>
              </p:nvSpPr>
              <p:spPr>
                <a:xfrm>
                  <a:off x="3014" y="3496"/>
                  <a:ext cx="2620"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1.</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常用身心放松法</a:t>
                  </a:r>
                </a:p>
              </p:txBody>
            </p:sp>
          </p:grpSp>
        </p:grpSp>
        <p:sp>
          <p:nvSpPr>
            <p:cNvPr id="64" name="文本框 63"/>
            <p:cNvSpPr txBox="1"/>
            <p:nvPr>
              <p:custDataLst>
                <p:tags r:id="rId11"/>
              </p:custDataLst>
            </p:nvPr>
          </p:nvSpPr>
          <p:spPr>
            <a:xfrm>
              <a:off x="7210" y="5018"/>
              <a:ext cx="3650"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常用的身体放松方法有做操、散步、游泳、洗热水澡；常用的精神放松方法有听音乐、看漫画、静坐等。哪些人需要放松，何时需要放松，可以通过观察身体和精神状态来确定。</a:t>
              </a:r>
            </a:p>
          </p:txBody>
        </p:sp>
      </p:grpSp>
      <p:grpSp>
        <p:nvGrpSpPr>
          <p:cNvPr id="66" name="3"/>
          <p:cNvGrpSpPr/>
          <p:nvPr/>
        </p:nvGrpSpPr>
        <p:grpSpPr>
          <a:xfrm>
            <a:off x="4853305" y="2134870"/>
            <a:ext cx="2486025" cy="4366895"/>
            <a:chOff x="7088" y="3662"/>
            <a:chExt cx="3915" cy="6877"/>
          </a:xfrm>
        </p:grpSpPr>
        <p:grpSp>
          <p:nvGrpSpPr>
            <p:cNvPr id="67" name="组合 66"/>
            <p:cNvGrpSpPr/>
            <p:nvPr/>
          </p:nvGrpSpPr>
          <p:grpSpPr>
            <a:xfrm>
              <a:off x="7088" y="3662"/>
              <a:ext cx="3915" cy="6877"/>
              <a:chOff x="7088" y="3662"/>
              <a:chExt cx="3915" cy="6877"/>
            </a:xfrm>
          </p:grpSpPr>
          <p:sp>
            <p:nvSpPr>
              <p:cNvPr id="68" name="圆角矩形 67"/>
              <p:cNvSpPr/>
              <p:nvPr>
                <p:custDataLst>
                  <p:tags r:id="rId8"/>
                </p:custDataLst>
              </p:nvPr>
            </p:nvSpPr>
            <p:spPr>
              <a:xfrm>
                <a:off x="7088"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7452" y="3662"/>
                <a:ext cx="3188" cy="1052"/>
                <a:chOff x="2730" y="3462"/>
                <a:chExt cx="3188" cy="1052"/>
              </a:xfrm>
            </p:grpSpPr>
            <p:sp>
              <p:nvSpPr>
                <p:cNvPr id="70" name="圆角矩形 69"/>
                <p:cNvSpPr/>
                <p:nvPr>
                  <p:custDataLst>
                    <p:tags r:id="rId9"/>
                  </p:custDataLst>
                </p:nvPr>
              </p:nvSpPr>
              <p:spPr>
                <a:xfrm>
                  <a:off x="2730" y="3462"/>
                  <a:ext cx="3188"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custDataLst>
                    <p:tags r:id="rId10"/>
                  </p:custDataLst>
                </p:nvPr>
              </p:nvSpPr>
              <p:spPr>
                <a:xfrm>
                  <a:off x="3013" y="3722"/>
                  <a:ext cx="2620" cy="58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2.</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想象性放松</a:t>
                  </a:r>
                </a:p>
              </p:txBody>
            </p:sp>
          </p:grpSp>
        </p:grpSp>
        <p:sp>
          <p:nvSpPr>
            <p:cNvPr id="73" name="文本框 72"/>
            <p:cNvSpPr txBox="1"/>
            <p:nvPr>
              <p:custDataLst>
                <p:tags r:id="rId7"/>
              </p:custDataLst>
            </p:nvPr>
          </p:nvSpPr>
          <p:spPr>
            <a:xfrm>
              <a:off x="7210" y="5075"/>
              <a:ext cx="3631" cy="5336"/>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在指导做想象性放松之前，应先让他们放松地坐好、闭上双眼，然后给予言语性指导，进而由他们自行想象。给出指示语时，要注意语气、语调的运用，节奏要逐渐变慢，配合对方的呼吸。</a:t>
              </a:r>
            </a:p>
          </p:txBody>
        </p:sp>
      </p:grpSp>
      <p:grpSp>
        <p:nvGrpSpPr>
          <p:cNvPr id="74" name="4"/>
          <p:cNvGrpSpPr/>
          <p:nvPr/>
        </p:nvGrpSpPr>
        <p:grpSpPr>
          <a:xfrm>
            <a:off x="8247380" y="2134870"/>
            <a:ext cx="2486025" cy="4093210"/>
            <a:chOff x="7088" y="3662"/>
            <a:chExt cx="3915" cy="6446"/>
          </a:xfrm>
        </p:grpSpPr>
        <p:grpSp>
          <p:nvGrpSpPr>
            <p:cNvPr id="75" name="组合 74"/>
            <p:cNvGrpSpPr/>
            <p:nvPr/>
          </p:nvGrpSpPr>
          <p:grpSpPr>
            <a:xfrm>
              <a:off x="7088" y="3662"/>
              <a:ext cx="3915" cy="6446"/>
              <a:chOff x="7088" y="3662"/>
              <a:chExt cx="3915" cy="6446"/>
            </a:xfrm>
          </p:grpSpPr>
          <p:sp>
            <p:nvSpPr>
              <p:cNvPr id="76" name="圆角矩形 75"/>
              <p:cNvSpPr/>
              <p:nvPr>
                <p:custDataLst>
                  <p:tags r:id="rId4"/>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452" y="3662"/>
                <a:ext cx="3188" cy="1149"/>
                <a:chOff x="2730" y="3462"/>
                <a:chExt cx="3188" cy="1149"/>
              </a:xfrm>
            </p:grpSpPr>
            <p:sp>
              <p:nvSpPr>
                <p:cNvPr id="78" name="圆角矩形 77"/>
                <p:cNvSpPr/>
                <p:nvPr>
                  <p:custDataLst>
                    <p:tags r:id="rId5"/>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custDataLst>
                    <p:tags r:id="rId6"/>
                  </p:custDataLst>
                </p:nvPr>
              </p:nvSpPr>
              <p:spPr>
                <a:xfrm>
                  <a:off x="3012" y="3527"/>
                  <a:ext cx="2620"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3.</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精神放松练习法</a:t>
                  </a:r>
                </a:p>
              </p:txBody>
            </p:sp>
          </p:grpSp>
        </p:grpSp>
        <p:sp>
          <p:nvSpPr>
            <p:cNvPr id="81" name="文本框 80"/>
            <p:cNvSpPr txBox="1"/>
            <p:nvPr>
              <p:custDataLst>
                <p:tags r:id="rId3"/>
              </p:custDataLst>
            </p:nvPr>
          </p:nvSpPr>
          <p:spPr>
            <a:xfrm>
              <a:off x="7248" y="5078"/>
              <a:ext cx="3584" cy="4289"/>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通过引导将注意力集中在不同的感觉上，达到放松的目的。也可指导他们闭上眼睛，试着将生活中的一切琐碎和不愉快的事情忘掉，着意去想象恬静美好的景物。</a:t>
              </a: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FC-D69E-9B06-E461-201AAC8D84C1}"/>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0EE9C68C-E354-829C-33D6-F85EAE01C18A}"/>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放松训练的方法</a:t>
            </a:r>
          </a:p>
        </p:txBody>
      </p:sp>
      <p:sp>
        <p:nvSpPr>
          <p:cNvPr id="6" name="1">
            <a:extLst>
              <a:ext uri="{FF2B5EF4-FFF2-40B4-BE49-F238E27FC236}">
                <a16:creationId xmlns:a16="http://schemas.microsoft.com/office/drawing/2014/main" id="{B620A2A5-D079-AC2F-C8A5-82A60934BB16}"/>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p>
        </p:txBody>
      </p:sp>
      <p:grpSp>
        <p:nvGrpSpPr>
          <p:cNvPr id="65" name="2">
            <a:extLst>
              <a:ext uri="{FF2B5EF4-FFF2-40B4-BE49-F238E27FC236}">
                <a16:creationId xmlns:a16="http://schemas.microsoft.com/office/drawing/2014/main" id="{7450B0DD-79F0-A6A5-65EC-0562905C979E}"/>
              </a:ext>
            </a:extLst>
          </p:cNvPr>
          <p:cNvGrpSpPr/>
          <p:nvPr/>
        </p:nvGrpSpPr>
        <p:grpSpPr>
          <a:xfrm>
            <a:off x="1458595" y="2127885"/>
            <a:ext cx="4212590" cy="4100195"/>
            <a:chOff x="7087" y="3651"/>
            <a:chExt cx="6634" cy="6457"/>
          </a:xfrm>
        </p:grpSpPr>
        <p:grpSp>
          <p:nvGrpSpPr>
            <p:cNvPr id="63" name="组合 62">
              <a:extLst>
                <a:ext uri="{FF2B5EF4-FFF2-40B4-BE49-F238E27FC236}">
                  <a16:creationId xmlns:a16="http://schemas.microsoft.com/office/drawing/2014/main" id="{431A982D-6C1A-3B11-2089-0F40DE22FDB9}"/>
                </a:ext>
              </a:extLst>
            </p:cNvPr>
            <p:cNvGrpSpPr/>
            <p:nvPr/>
          </p:nvGrpSpPr>
          <p:grpSpPr>
            <a:xfrm>
              <a:off x="7087" y="3651"/>
              <a:ext cx="6634" cy="6457"/>
              <a:chOff x="7087" y="3651"/>
              <a:chExt cx="6634" cy="6457"/>
            </a:xfrm>
          </p:grpSpPr>
          <p:sp>
            <p:nvSpPr>
              <p:cNvPr id="58" name="圆角矩形 57">
                <a:extLst>
                  <a:ext uri="{FF2B5EF4-FFF2-40B4-BE49-F238E27FC236}">
                    <a16:creationId xmlns:a16="http://schemas.microsoft.com/office/drawing/2014/main" id="{C75BFE25-DEFD-E1B2-A830-FB85E0383401}"/>
                  </a:ext>
                </a:extLst>
              </p:cNvPr>
              <p:cNvSpPr/>
              <p:nvPr/>
            </p:nvSpPr>
            <p:spPr>
              <a:xfrm>
                <a:off x="7087" y="4177"/>
                <a:ext cx="6634"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3DE49809-DBB2-3600-5D76-7996C80E7940}"/>
                  </a:ext>
                </a:extLst>
              </p:cNvPr>
              <p:cNvGrpSpPr/>
              <p:nvPr/>
            </p:nvGrpSpPr>
            <p:grpSpPr>
              <a:xfrm>
                <a:off x="8762" y="3651"/>
                <a:ext cx="3188" cy="1063"/>
                <a:chOff x="4040" y="3451"/>
                <a:chExt cx="3188" cy="1063"/>
              </a:xfrm>
            </p:grpSpPr>
            <p:sp>
              <p:nvSpPr>
                <p:cNvPr id="61" name="圆角矩形 60">
                  <a:extLst>
                    <a:ext uri="{FF2B5EF4-FFF2-40B4-BE49-F238E27FC236}">
                      <a16:creationId xmlns:a16="http://schemas.microsoft.com/office/drawing/2014/main" id="{6103D044-4A98-F18F-E82E-06CEA1FF107C}"/>
                    </a:ext>
                  </a:extLst>
                </p:cNvPr>
                <p:cNvSpPr/>
                <p:nvPr>
                  <p:custDataLst>
                    <p:tags r:id="rId8"/>
                  </p:custDataLst>
                </p:nvPr>
              </p:nvSpPr>
              <p:spPr>
                <a:xfrm>
                  <a:off x="4040" y="3451"/>
                  <a:ext cx="3188" cy="1052"/>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698FBFF3-AC27-E4C2-165B-2611FF68FBC5}"/>
                    </a:ext>
                  </a:extLst>
                </p:cNvPr>
                <p:cNvSpPr txBox="1"/>
                <p:nvPr>
                  <p:custDataLst>
                    <p:tags r:id="rId9"/>
                  </p:custDataLst>
                </p:nvPr>
              </p:nvSpPr>
              <p:spPr>
                <a:xfrm>
                  <a:off x="4303" y="3496"/>
                  <a:ext cx="2620"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4.</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渐进性肌肉放松法</a:t>
                  </a:r>
                </a:p>
              </p:txBody>
            </p:sp>
          </p:grpSp>
        </p:grpSp>
        <p:sp>
          <p:nvSpPr>
            <p:cNvPr id="64" name="文本框 63">
              <a:extLst>
                <a:ext uri="{FF2B5EF4-FFF2-40B4-BE49-F238E27FC236}">
                  <a16:creationId xmlns:a16="http://schemas.microsoft.com/office/drawing/2014/main" id="{4BBB4022-4231-8108-6E8C-00216BE3BE38}"/>
                </a:ext>
              </a:extLst>
            </p:cNvPr>
            <p:cNvSpPr txBox="1"/>
            <p:nvPr>
              <p:custDataLst>
                <p:tags r:id="rId7"/>
              </p:custDataLst>
            </p:nvPr>
          </p:nvSpPr>
          <p:spPr>
            <a:xfrm>
              <a:off x="7210" y="5018"/>
              <a:ext cx="6299" cy="3994"/>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在进行渐进性肌肉放松训练时，要注意选择不受干扰、温度适宜、光线柔和的房间或室外，让他们坐姿舒适。然后引导他们想象最令自己松弛和愉快的情景，并在一旁用言语指导和暗示，身体完全放松。</a:t>
              </a:r>
            </a:p>
          </p:txBody>
        </p:sp>
      </p:grpSp>
      <p:grpSp>
        <p:nvGrpSpPr>
          <p:cNvPr id="74" name="4">
            <a:extLst>
              <a:ext uri="{FF2B5EF4-FFF2-40B4-BE49-F238E27FC236}">
                <a16:creationId xmlns:a16="http://schemas.microsoft.com/office/drawing/2014/main" id="{EB4EAE8A-1C31-3E3C-8D0A-645299D7A5E2}"/>
              </a:ext>
            </a:extLst>
          </p:cNvPr>
          <p:cNvGrpSpPr/>
          <p:nvPr/>
        </p:nvGrpSpPr>
        <p:grpSpPr>
          <a:xfrm>
            <a:off x="6520815" y="2134235"/>
            <a:ext cx="4212590" cy="4093845"/>
            <a:chOff x="4369" y="3661"/>
            <a:chExt cx="6634" cy="6447"/>
          </a:xfrm>
        </p:grpSpPr>
        <p:grpSp>
          <p:nvGrpSpPr>
            <p:cNvPr id="75" name="组合 74">
              <a:extLst>
                <a:ext uri="{FF2B5EF4-FFF2-40B4-BE49-F238E27FC236}">
                  <a16:creationId xmlns:a16="http://schemas.microsoft.com/office/drawing/2014/main" id="{2FDC0331-A3F3-B050-2AA8-3E54A2E5E4DE}"/>
                </a:ext>
              </a:extLst>
            </p:cNvPr>
            <p:cNvGrpSpPr/>
            <p:nvPr/>
          </p:nvGrpSpPr>
          <p:grpSpPr>
            <a:xfrm>
              <a:off x="4369" y="3661"/>
              <a:ext cx="6634" cy="6447"/>
              <a:chOff x="4369" y="3661"/>
              <a:chExt cx="6634" cy="6447"/>
            </a:xfrm>
          </p:grpSpPr>
          <p:sp>
            <p:nvSpPr>
              <p:cNvPr id="76" name="圆角矩形 75">
                <a:extLst>
                  <a:ext uri="{FF2B5EF4-FFF2-40B4-BE49-F238E27FC236}">
                    <a16:creationId xmlns:a16="http://schemas.microsoft.com/office/drawing/2014/main" id="{F7F8383E-5C60-9D6D-1FE4-FC1055D06945}"/>
                  </a:ext>
                </a:extLst>
              </p:cNvPr>
              <p:cNvSpPr/>
              <p:nvPr>
                <p:custDataLst>
                  <p:tags r:id="rId4"/>
                </p:custDataLst>
              </p:nvPr>
            </p:nvSpPr>
            <p:spPr>
              <a:xfrm>
                <a:off x="4369" y="4177"/>
                <a:ext cx="6634"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08A82517-3511-D308-C036-3D32103C359F}"/>
                  </a:ext>
                </a:extLst>
              </p:cNvPr>
              <p:cNvGrpSpPr/>
              <p:nvPr/>
            </p:nvGrpSpPr>
            <p:grpSpPr>
              <a:xfrm>
                <a:off x="6140" y="3661"/>
                <a:ext cx="3188" cy="1149"/>
                <a:chOff x="1418" y="3461"/>
                <a:chExt cx="3188" cy="1149"/>
              </a:xfrm>
            </p:grpSpPr>
            <p:sp>
              <p:nvSpPr>
                <p:cNvPr id="78" name="圆角矩形 77">
                  <a:extLst>
                    <a:ext uri="{FF2B5EF4-FFF2-40B4-BE49-F238E27FC236}">
                      <a16:creationId xmlns:a16="http://schemas.microsoft.com/office/drawing/2014/main" id="{61ECB5D0-A720-3B23-D699-76B0059433F6}"/>
                    </a:ext>
                  </a:extLst>
                </p:cNvPr>
                <p:cNvSpPr/>
                <p:nvPr>
                  <p:custDataLst>
                    <p:tags r:id="rId5"/>
                  </p:custDataLst>
                </p:nvPr>
              </p:nvSpPr>
              <p:spPr>
                <a:xfrm>
                  <a:off x="1418" y="3461"/>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01BC1B7E-E3E5-1882-5CBD-22A2047F5AD3}"/>
                    </a:ext>
                  </a:extLst>
                </p:cNvPr>
                <p:cNvSpPr txBox="1"/>
                <p:nvPr>
                  <p:custDataLst>
                    <p:tags r:id="rId6"/>
                  </p:custDataLst>
                </p:nvPr>
              </p:nvSpPr>
              <p:spPr>
                <a:xfrm>
                  <a:off x="1824" y="3526"/>
                  <a:ext cx="2375" cy="101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5.</a:t>
                  </a:r>
                  <a:r>
                    <a:rPr lang="zh-CN" altLang="en-US"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深呼吸放松法</a:t>
                  </a:r>
                </a:p>
              </p:txBody>
            </p:sp>
          </p:grpSp>
        </p:grpSp>
        <p:sp>
          <p:nvSpPr>
            <p:cNvPr id="81" name="文本框 80">
              <a:extLst>
                <a:ext uri="{FF2B5EF4-FFF2-40B4-BE49-F238E27FC236}">
                  <a16:creationId xmlns:a16="http://schemas.microsoft.com/office/drawing/2014/main" id="{3BB8846C-40AF-82E9-C20E-80EAF62EFDCD}"/>
                </a:ext>
              </a:extLst>
            </p:cNvPr>
            <p:cNvSpPr txBox="1"/>
            <p:nvPr>
              <p:custDataLst>
                <p:tags r:id="rId3"/>
              </p:custDataLst>
            </p:nvPr>
          </p:nvSpPr>
          <p:spPr>
            <a:xfrm>
              <a:off x="4590" y="5078"/>
              <a:ext cx="6242"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当在某些特殊的场合感到紧张，而此时已无时间和场地来慢慢练习上述的放松方法时，可以教给最简便的深呼吸放松法。这和日常生活中人们自我镇定的方法相似。具体做法是让他们站定，双肩下垂，闭上双眼，然后慢慢地做深呼吸。可配合他们的呼吸节奏给予指示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学生掌握这种方法以后，也可自行练习。</a:t>
              </a:r>
            </a:p>
          </p:txBody>
        </p:sp>
      </p:grpSp>
    </p:spTree>
    <p:extLst>
      <p:ext uri="{BB962C8B-B14F-4D97-AF65-F5344CB8AC3E}">
        <p14:creationId xmlns:p14="http://schemas.microsoft.com/office/powerpoint/2010/main" val="216608499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strips(downLeft)">
                                      <p:cBhvr>
                                        <p:cTn id="1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CA2F3-98AA-71F3-D5A4-E8E51E37D3A5}"/>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7A63FFC-AE9A-5AB6-36FE-A3684E5DEA2A}"/>
              </a:ext>
            </a:extLst>
          </p:cNvPr>
          <p:cNvGrpSpPr/>
          <p:nvPr/>
        </p:nvGrpSpPr>
        <p:grpSpPr>
          <a:xfrm>
            <a:off x="723900" y="1247045"/>
            <a:ext cx="10744200" cy="1641475"/>
            <a:chOff x="1112" y="2325"/>
            <a:chExt cx="16920" cy="2585"/>
          </a:xfrm>
        </p:grpSpPr>
        <p:sp>
          <p:nvSpPr>
            <p:cNvPr id="7" name="直角三角形 6">
              <a:extLst>
                <a:ext uri="{FF2B5EF4-FFF2-40B4-BE49-F238E27FC236}">
                  <a16:creationId xmlns:a16="http://schemas.microsoft.com/office/drawing/2014/main" id="{159D1C93-ABCC-18A1-E592-A2392A1EEC7A}"/>
                </a:ext>
              </a:extLst>
            </p:cNvPr>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D8479836-145A-0D34-287B-6627C3C650E8}"/>
                </a:ext>
              </a:extLst>
            </p:cNvPr>
            <p:cNvSpPr/>
            <p:nvPr>
              <p:custDataLst>
                <p:tags r:id="rId11"/>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E88FB710-5551-5499-F5AF-D71EB527E68E}"/>
                </a:ext>
              </a:extLst>
            </p:cNvPr>
            <p:cNvSpPr/>
            <p:nvPr>
              <p:custDataLst>
                <p:tags r:id="rId12"/>
              </p:custDataLst>
            </p:nvPr>
          </p:nvSpPr>
          <p:spPr>
            <a:xfrm>
              <a:off x="1112" y="2325"/>
              <a:ext cx="11899"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减轻学习负担是保证和促进中职生心理健康的当务之急</a:t>
              </a:r>
            </a:p>
          </p:txBody>
        </p:sp>
        <p:sp>
          <p:nvSpPr>
            <p:cNvPr id="2" name="文本框 1">
              <a:extLst>
                <a:ext uri="{FF2B5EF4-FFF2-40B4-BE49-F238E27FC236}">
                  <a16:creationId xmlns:a16="http://schemas.microsoft.com/office/drawing/2014/main" id="{B749E80F-3040-85DD-314A-1BBFC7E771D1}"/>
                </a:ext>
              </a:extLst>
            </p:cNvPr>
            <p:cNvSpPr txBox="1"/>
            <p:nvPr>
              <p:custDataLst>
                <p:tags r:id="rId13"/>
              </p:custDataLst>
            </p:nvPr>
          </p:nvSpPr>
          <p:spPr>
            <a:xfrm>
              <a:off x="1803" y="3262"/>
              <a:ext cx="15958" cy="1454"/>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在学习时总是处于一定的心理激发水平或情绪状态，而情绪激发水平与学习效率之间有一定的规律。不少教师对中职生期望过于殷切，给中职生造成过重的学习负担、精神压力和紧张情绪。因此，当前必须尽量防止、减少和消除这种由于中职生负担过重所引起的心理紧张。</a:t>
              </a:r>
            </a:p>
          </p:txBody>
        </p:sp>
      </p:grpSp>
      <p:sp>
        <p:nvSpPr>
          <p:cNvPr id="4" name="1">
            <a:extLst>
              <a:ext uri="{FF2B5EF4-FFF2-40B4-BE49-F238E27FC236}">
                <a16:creationId xmlns:a16="http://schemas.microsoft.com/office/drawing/2014/main" id="{A0E15809-3693-7394-2103-E09B828C8C5B}"/>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四、如何促进中职生的心理健康</a:t>
            </a:r>
          </a:p>
        </p:txBody>
      </p:sp>
      <p:grpSp>
        <p:nvGrpSpPr>
          <p:cNvPr id="3" name="3">
            <a:extLst>
              <a:ext uri="{FF2B5EF4-FFF2-40B4-BE49-F238E27FC236}">
                <a16:creationId xmlns:a16="http://schemas.microsoft.com/office/drawing/2014/main" id="{42E23341-E7F7-13DC-3334-54D16FC6C1FD}"/>
              </a:ext>
            </a:extLst>
          </p:cNvPr>
          <p:cNvGrpSpPr/>
          <p:nvPr/>
        </p:nvGrpSpPr>
        <p:grpSpPr>
          <a:xfrm>
            <a:off x="723900" y="3046679"/>
            <a:ext cx="10744200" cy="1383665"/>
            <a:chOff x="1112" y="2325"/>
            <a:chExt cx="16920" cy="2179"/>
          </a:xfrm>
        </p:grpSpPr>
        <p:sp>
          <p:nvSpPr>
            <p:cNvPr id="5" name="直角三角形 4">
              <a:extLst>
                <a:ext uri="{FF2B5EF4-FFF2-40B4-BE49-F238E27FC236}">
                  <a16:creationId xmlns:a16="http://schemas.microsoft.com/office/drawing/2014/main" id="{A2C7D375-90E6-FA2F-D17C-ACFE8F9DE326}"/>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a:extLst>
                <a:ext uri="{FF2B5EF4-FFF2-40B4-BE49-F238E27FC236}">
                  <a16:creationId xmlns:a16="http://schemas.microsoft.com/office/drawing/2014/main" id="{6A8F3EA0-FB27-06A4-10CA-78FA3260A12D}"/>
                </a:ext>
              </a:extLst>
            </p:cNvPr>
            <p:cNvSpPr/>
            <p:nvPr>
              <p:custDataLst>
                <p:tags r:id="rId7"/>
              </p:custDataLst>
            </p:nvPr>
          </p:nvSpPr>
          <p:spPr>
            <a:xfrm>
              <a:off x="1532" y="2599"/>
              <a:ext cx="16500" cy="190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a:extLst>
                <a:ext uri="{FF2B5EF4-FFF2-40B4-BE49-F238E27FC236}">
                  <a16:creationId xmlns:a16="http://schemas.microsoft.com/office/drawing/2014/main" id="{993FC044-5E32-3010-5971-DBA634FA85EB}"/>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引导中职生正确评价自己，接受自己</a:t>
              </a:r>
            </a:p>
          </p:txBody>
        </p:sp>
        <p:sp>
          <p:nvSpPr>
            <p:cNvPr id="14" name="文本框 13">
              <a:extLst>
                <a:ext uri="{FF2B5EF4-FFF2-40B4-BE49-F238E27FC236}">
                  <a16:creationId xmlns:a16="http://schemas.microsoft.com/office/drawing/2014/main" id="{42066630-F057-A6FA-D829-40044F045E55}"/>
                </a:ext>
              </a:extLst>
            </p:cNvPr>
            <p:cNvSpPr txBox="1"/>
            <p:nvPr>
              <p:custDataLst>
                <p:tags r:id="rId9"/>
              </p:custDataLst>
            </p:nvPr>
          </p:nvSpPr>
          <p:spPr>
            <a:xfrm>
              <a:off x="1803" y="3262"/>
              <a:ext cx="15958" cy="1018"/>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现实生活中的每个人都会有缺点或短处，但也有优点和长处，即使是缺点或短处也总有一定的限度，中职生决不能因为自己存在着一定的不足，便否定自己，断定自己一无是处。 </a:t>
              </a:r>
            </a:p>
          </p:txBody>
        </p:sp>
      </p:grpSp>
      <p:grpSp>
        <p:nvGrpSpPr>
          <p:cNvPr id="15" name="3">
            <a:extLst>
              <a:ext uri="{FF2B5EF4-FFF2-40B4-BE49-F238E27FC236}">
                <a16:creationId xmlns:a16="http://schemas.microsoft.com/office/drawing/2014/main" id="{C27BFFAA-A78D-CAC5-5B16-7A3ABE292C15}"/>
              </a:ext>
            </a:extLst>
          </p:cNvPr>
          <p:cNvGrpSpPr/>
          <p:nvPr/>
        </p:nvGrpSpPr>
        <p:grpSpPr>
          <a:xfrm>
            <a:off x="723900" y="4583331"/>
            <a:ext cx="10730230" cy="1595755"/>
            <a:chOff x="1112" y="2325"/>
            <a:chExt cx="16898" cy="2513"/>
          </a:xfrm>
        </p:grpSpPr>
        <p:sp>
          <p:nvSpPr>
            <p:cNvPr id="19" name="直角三角形 18">
              <a:extLst>
                <a:ext uri="{FF2B5EF4-FFF2-40B4-BE49-F238E27FC236}">
                  <a16:creationId xmlns:a16="http://schemas.microsoft.com/office/drawing/2014/main" id="{F24D9DC4-AA31-B7CC-93A1-CD67482AF54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60FD2B48-F401-4E9C-F657-A694B3EC8C1F}"/>
                </a:ext>
              </a:extLst>
            </p:cNvPr>
            <p:cNvSpPr/>
            <p:nvPr>
              <p:custDataLst>
                <p:tags r:id="rId3"/>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4612747B-BD23-A1BD-6F60-0E0B497E303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培养中职生的正常交往能力</a:t>
              </a:r>
            </a:p>
          </p:txBody>
        </p:sp>
        <p:sp>
          <p:nvSpPr>
            <p:cNvPr id="22" name="文本框 21">
              <a:extLst>
                <a:ext uri="{FF2B5EF4-FFF2-40B4-BE49-F238E27FC236}">
                  <a16:creationId xmlns:a16="http://schemas.microsoft.com/office/drawing/2014/main" id="{A5E36305-9922-E247-A739-81E945C0E78D}"/>
                </a:ext>
              </a:extLst>
            </p:cNvPr>
            <p:cNvSpPr txBox="1"/>
            <p:nvPr>
              <p:custDataLst>
                <p:tags r:id="rId5"/>
              </p:custDataLst>
            </p:nvPr>
          </p:nvSpPr>
          <p:spPr>
            <a:xfrm>
              <a:off x="1803" y="3262"/>
              <a:ext cx="15958" cy="1454"/>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男女学生的正常交往，我们既不能大惊小怪、恶意猜测并当众指责，也不能放任自流。既允许他们友好相处和正常交往，又要制止男女之间毫无界限的过于亲昵，或放纵情感的谈情说爱。教师应多从正面引导，使其免受庸俗、肮脏思想的侵染，促使中职生心理健康成长。</a:t>
              </a:r>
            </a:p>
          </p:txBody>
        </p:sp>
      </p:grpSp>
    </p:spTree>
    <p:extLst>
      <p:ext uri="{BB962C8B-B14F-4D97-AF65-F5344CB8AC3E}">
        <p14:creationId xmlns:p14="http://schemas.microsoft.com/office/powerpoint/2010/main" val="217143606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4526E-6A58-980F-4145-A5D4E6354F0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E43C7C80-CC16-5A5E-5DF4-9D13179434FD}"/>
              </a:ext>
            </a:extLst>
          </p:cNvPr>
          <p:cNvGrpSpPr/>
          <p:nvPr/>
        </p:nvGrpSpPr>
        <p:grpSpPr>
          <a:xfrm>
            <a:off x="723900" y="1247045"/>
            <a:ext cx="10744200" cy="1373505"/>
            <a:chOff x="1112" y="2325"/>
            <a:chExt cx="16920" cy="2163"/>
          </a:xfrm>
        </p:grpSpPr>
        <p:sp>
          <p:nvSpPr>
            <p:cNvPr id="7" name="直角三角形 6">
              <a:extLst>
                <a:ext uri="{FF2B5EF4-FFF2-40B4-BE49-F238E27FC236}">
                  <a16:creationId xmlns:a16="http://schemas.microsoft.com/office/drawing/2014/main" id="{34DD924D-5A49-B5B2-2566-02C6BF252CD0}"/>
                </a:ext>
              </a:extLst>
            </p:cNvPr>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F712164-EF95-C68B-1AE9-4DFBF4B7AA84}"/>
                </a:ext>
              </a:extLst>
            </p:cNvPr>
            <p:cNvSpPr/>
            <p:nvPr>
              <p:custDataLst>
                <p:tags r:id="rId11"/>
              </p:custDataLst>
            </p:nvPr>
          </p:nvSpPr>
          <p:spPr>
            <a:xfrm>
              <a:off x="1532" y="2648"/>
              <a:ext cx="16500" cy="184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BADDB97-C877-EF1F-E4B6-0A5E85FDFEBF}"/>
                </a:ext>
              </a:extLst>
            </p:cNvPr>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帮助中职生做情绪的主人，保持并发展健康的情绪</a:t>
              </a:r>
            </a:p>
          </p:txBody>
        </p:sp>
        <p:sp>
          <p:nvSpPr>
            <p:cNvPr id="2" name="文本框 1">
              <a:extLst>
                <a:ext uri="{FF2B5EF4-FFF2-40B4-BE49-F238E27FC236}">
                  <a16:creationId xmlns:a16="http://schemas.microsoft.com/office/drawing/2014/main" id="{9002974D-5276-7C5D-6033-6824DE688959}"/>
                </a:ext>
              </a:extLst>
            </p:cNvPr>
            <p:cNvSpPr txBox="1"/>
            <p:nvPr>
              <p:custDataLst>
                <p:tags r:id="rId13"/>
              </p:custDataLst>
            </p:nvPr>
          </p:nvSpPr>
          <p:spPr>
            <a:xfrm>
              <a:off x="1803" y="3288"/>
              <a:ext cx="15958" cy="1018"/>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在青少年成长的过程中，保持和发展健康良好的情绪体验，对工作和学习都有不可低估的作用。我们必须帮助和引导中职生面对火热的生活，永远保持积极、健康的情绪体验。</a:t>
              </a:r>
            </a:p>
          </p:txBody>
        </p:sp>
      </p:grpSp>
      <p:sp>
        <p:nvSpPr>
          <p:cNvPr id="4" name="1">
            <a:extLst>
              <a:ext uri="{FF2B5EF4-FFF2-40B4-BE49-F238E27FC236}">
                <a16:creationId xmlns:a16="http://schemas.microsoft.com/office/drawing/2014/main" id="{4754C517-B4B0-A6D2-9B1C-3AF5BCE781DC}"/>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四、如何促进中职生的心理健康</a:t>
            </a:r>
          </a:p>
        </p:txBody>
      </p:sp>
      <p:grpSp>
        <p:nvGrpSpPr>
          <p:cNvPr id="3" name="3">
            <a:extLst>
              <a:ext uri="{FF2B5EF4-FFF2-40B4-BE49-F238E27FC236}">
                <a16:creationId xmlns:a16="http://schemas.microsoft.com/office/drawing/2014/main" id="{1714592E-C659-8134-FAA6-B22CB5A936BF}"/>
              </a:ext>
            </a:extLst>
          </p:cNvPr>
          <p:cNvGrpSpPr/>
          <p:nvPr/>
        </p:nvGrpSpPr>
        <p:grpSpPr>
          <a:xfrm>
            <a:off x="723900" y="2836790"/>
            <a:ext cx="10744200" cy="1388745"/>
            <a:chOff x="1112" y="2325"/>
            <a:chExt cx="16920" cy="2187"/>
          </a:xfrm>
        </p:grpSpPr>
        <p:sp>
          <p:nvSpPr>
            <p:cNvPr id="5" name="直角三角形 4">
              <a:extLst>
                <a:ext uri="{FF2B5EF4-FFF2-40B4-BE49-F238E27FC236}">
                  <a16:creationId xmlns:a16="http://schemas.microsoft.com/office/drawing/2014/main" id="{CAFF04FE-5EB6-80E4-40EF-1F08F0AC024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a:extLst>
                <a:ext uri="{FF2B5EF4-FFF2-40B4-BE49-F238E27FC236}">
                  <a16:creationId xmlns:a16="http://schemas.microsoft.com/office/drawing/2014/main" id="{25D0CDE0-16E0-8B70-F81A-4DB8DD6223FC}"/>
                </a:ext>
              </a:extLst>
            </p:cNvPr>
            <p:cNvSpPr/>
            <p:nvPr>
              <p:custDataLst>
                <p:tags r:id="rId7"/>
              </p:custDataLst>
            </p:nvPr>
          </p:nvSpPr>
          <p:spPr>
            <a:xfrm>
              <a:off x="1532" y="2645"/>
              <a:ext cx="16500" cy="186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a:extLst>
                <a:ext uri="{FF2B5EF4-FFF2-40B4-BE49-F238E27FC236}">
                  <a16:creationId xmlns:a16="http://schemas.microsoft.com/office/drawing/2014/main" id="{4EAD0993-44C7-49D5-8658-460D70C9C44E}"/>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开展课外集体活动</a:t>
              </a:r>
            </a:p>
          </p:txBody>
        </p:sp>
        <p:sp>
          <p:nvSpPr>
            <p:cNvPr id="14" name="文本框 13">
              <a:extLst>
                <a:ext uri="{FF2B5EF4-FFF2-40B4-BE49-F238E27FC236}">
                  <a16:creationId xmlns:a16="http://schemas.microsoft.com/office/drawing/2014/main" id="{4D6B5953-F2A1-797A-24F3-78BB61C75584}"/>
                </a:ext>
              </a:extLst>
            </p:cNvPr>
            <p:cNvSpPr txBox="1"/>
            <p:nvPr>
              <p:custDataLst>
                <p:tags r:id="rId9"/>
              </p:custDataLst>
            </p:nvPr>
          </p:nvSpPr>
          <p:spPr>
            <a:xfrm>
              <a:off x="1803" y="3262"/>
              <a:ext cx="15958" cy="1018"/>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根据中职生身心发育规律和年龄特点，开展丰富多彩的课外集体活动，使他们在接受教育过程中心情愉快，师生关系融洽。这对培养和促进中职生的健康心理和健全的性格有着积极重要的意义。</a:t>
              </a:r>
            </a:p>
          </p:txBody>
        </p:sp>
      </p:grpSp>
      <p:grpSp>
        <p:nvGrpSpPr>
          <p:cNvPr id="15" name="3">
            <a:extLst>
              <a:ext uri="{FF2B5EF4-FFF2-40B4-BE49-F238E27FC236}">
                <a16:creationId xmlns:a16="http://schemas.microsoft.com/office/drawing/2014/main" id="{94BCD35B-FF7C-23B1-8810-06E6E531A33E}"/>
              </a:ext>
            </a:extLst>
          </p:cNvPr>
          <p:cNvGrpSpPr/>
          <p:nvPr/>
        </p:nvGrpSpPr>
        <p:grpSpPr>
          <a:xfrm>
            <a:off x="723900" y="4444292"/>
            <a:ext cx="10730230" cy="1898015"/>
            <a:chOff x="1112" y="2325"/>
            <a:chExt cx="16898" cy="2989"/>
          </a:xfrm>
        </p:grpSpPr>
        <p:sp>
          <p:nvSpPr>
            <p:cNvPr id="19" name="直角三角形 18">
              <a:extLst>
                <a:ext uri="{FF2B5EF4-FFF2-40B4-BE49-F238E27FC236}">
                  <a16:creationId xmlns:a16="http://schemas.microsoft.com/office/drawing/2014/main" id="{28FEAC95-3464-7FD0-1531-5E259BEC7BE3}"/>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BAD5E74C-2548-A856-5E50-E9A5FDE0BB65}"/>
                </a:ext>
              </a:extLst>
            </p:cNvPr>
            <p:cNvSpPr/>
            <p:nvPr>
              <p:custDataLst>
                <p:tags r:id="rId3"/>
              </p:custDataLst>
            </p:nvPr>
          </p:nvSpPr>
          <p:spPr>
            <a:xfrm>
              <a:off x="1510" y="2629"/>
              <a:ext cx="16500" cy="268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DCFF86FA-4EBA-72FE-1499-BAABEC8B89BA}"/>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学校与家庭密切合作</a:t>
              </a:r>
            </a:p>
          </p:txBody>
        </p:sp>
        <p:sp>
          <p:nvSpPr>
            <p:cNvPr id="22" name="文本框 21">
              <a:extLst>
                <a:ext uri="{FF2B5EF4-FFF2-40B4-BE49-F238E27FC236}">
                  <a16:creationId xmlns:a16="http://schemas.microsoft.com/office/drawing/2014/main" id="{9971704E-F59E-54DE-F631-9113902B085F}"/>
                </a:ext>
              </a:extLst>
            </p:cNvPr>
            <p:cNvSpPr txBox="1"/>
            <p:nvPr>
              <p:custDataLst>
                <p:tags r:id="rId5"/>
              </p:custDataLst>
            </p:nvPr>
          </p:nvSpPr>
          <p:spPr>
            <a:xfrm>
              <a:off x="1803" y="3262"/>
              <a:ext cx="15958" cy="1890"/>
            </a:xfrm>
            <a:prstGeom prst="rect">
              <a:avLst/>
            </a:prstGeom>
            <a:noFill/>
          </p:spPr>
          <p:txBody>
            <a:bodyPr wrap="square" rtlCol="0" anchor="t">
              <a:spAutoFit/>
            </a:bodyPr>
            <a:lstStyle/>
            <a:p>
              <a:pPr marL="0" lvl="1" indent="457200" algn="l" fontAlgn="auto">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常常会因为不满足要求而产生心理问题，如在学校遭受挫折后常在家里发泄情绪。学校和家长密切合作，随时了解掌握学生的情况，将有利于心理卫生工作的展开。总之，为了促进中职生的心理健康，家长和教师应该掌握正确的教育方法，要充分发挥家庭和学校的教育职能，使每名中职生的身心可以健康成长。</a:t>
              </a:r>
            </a:p>
          </p:txBody>
        </p:sp>
      </p:grpSp>
    </p:spTree>
    <p:extLst>
      <p:ext uri="{BB962C8B-B14F-4D97-AF65-F5344CB8AC3E}">
        <p14:creationId xmlns:p14="http://schemas.microsoft.com/office/powerpoint/2010/main" val="285676297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BF2C9-66A6-74F1-44E2-756050DAF61B}"/>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CBBA2E5B-0426-6190-2320-37DFED20FE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447A8955-9CC3-A2A2-0406-40DF31FE838B}"/>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1BC5F9AC-913C-E331-9832-73CBB0953DCB}"/>
              </a:ext>
            </a:extLst>
          </p:cNvPr>
          <p:cNvGrpSpPr/>
          <p:nvPr/>
        </p:nvGrpSpPr>
        <p:grpSpPr>
          <a:xfrm>
            <a:off x="2803539" y="1571861"/>
            <a:ext cx="6584922" cy="1870624"/>
            <a:chOff x="-1334" y="3008"/>
            <a:chExt cx="14121" cy="2946"/>
          </a:xfrm>
        </p:grpSpPr>
        <p:sp>
          <p:nvSpPr>
            <p:cNvPr id="11" name="矩形 10">
              <a:extLst>
                <a:ext uri="{FF2B5EF4-FFF2-40B4-BE49-F238E27FC236}">
                  <a16:creationId xmlns:a16="http://schemas.microsoft.com/office/drawing/2014/main" id="{E33AAF5F-42C4-C5BE-2A53-B07AFF39B3E0}"/>
                </a:ext>
              </a:extLst>
            </p:cNvPr>
            <p:cNvSpPr/>
            <p:nvPr>
              <p:custDataLst>
                <p:tags r:id="rId2"/>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良好人际关系的营造</a:t>
              </a:r>
            </a:p>
          </p:txBody>
        </p:sp>
        <p:sp>
          <p:nvSpPr>
            <p:cNvPr id="12" name="矩形 11">
              <a:extLst>
                <a:ext uri="{FF2B5EF4-FFF2-40B4-BE49-F238E27FC236}">
                  <a16:creationId xmlns:a16="http://schemas.microsoft.com/office/drawing/2014/main" id="{6E04515C-D8C3-4757-CD07-97FCB4EF70E4}"/>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单元四</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166119294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DD127-2C88-DE59-E4E0-47C536D50D44}"/>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534F7E84-C123-4945-EFFD-7D98D9FC3A52}"/>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D9AD815-F175-5A57-C1F9-5FB2BD3720F7}"/>
              </a:ext>
            </a:extLst>
          </p:cNvPr>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掌握人际关系的含义。</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理解良好人际交往的意义。</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学会与他人有效交流的方法。</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通过对良好人际关系与有效交流的方法知识的学习，有效掌握与之相关的知识，对健康产生积极影响。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养成健康的生活方式，树立正确的心理健康的理念与观念。</a:t>
            </a:r>
          </a:p>
        </p:txBody>
      </p:sp>
    </p:spTree>
    <p:extLst>
      <p:ext uri="{BB962C8B-B14F-4D97-AF65-F5344CB8AC3E}">
        <p14:creationId xmlns:p14="http://schemas.microsoft.com/office/powerpoint/2010/main" val="2002755803"/>
      </p:ext>
    </p:extLst>
  </p:cSld>
  <p:clrMapOvr>
    <a:masterClrMapping/>
  </p:clrMapOvr>
  <p:transition spd="slow" advTm="4000">
    <p:wip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C39F9-CC05-0938-B320-F91CBAC7EF72}"/>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8A4073A8-9329-9586-F33E-73B934F5D866}"/>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5E24E702-F629-0BD1-D0A9-66F118299D1E}"/>
              </a:ext>
            </a:extLst>
          </p:cNvPr>
          <p:cNvSpPr txBox="1"/>
          <p:nvPr>
            <p:custDataLst>
              <p:tags r:id="rId1"/>
            </p:custDataLst>
          </p:nvPr>
        </p:nvSpPr>
        <p:spPr>
          <a:xfrm>
            <a:off x="757219" y="1357354"/>
            <a:ext cx="10677561" cy="4654608"/>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是一名初中生，他在学校遇到了一些关于人际关系的挑战。他在班上遇到了一位同学，名叫小红，他们的相处并不愉快。小红常常在课堂上取笑小明，导致小明感到尴尬和沮丧。小明试图回避与小红的接触，但他的自尊心受到了伤害，并且对自己在班级中的地位感到不安。</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小明选择寻求帮助，与班级辅导员和家长进行了交流。辅导员和家长感同身受，提供了一些建议和支持。以下是辅导员经常采取的一些措施：</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沟通和引导</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辅导员组织了一次班级会议，让小明和小红共同参与，并进行了开诚布公的对话。他们表达了彼此的观点和情感，辅导员引导他们寻找解决问题的方式，并强调尊重和友善的重要性。</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培训社交技巧</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辅导员通过培训社交技巧帮助小明提高人际交往能力。小明经过学习后也知道了如何与同学建立积极的关系，处理冲突和困难，也掌握了如何表达自己的观点和需求。</a:t>
            </a:r>
          </a:p>
        </p:txBody>
      </p:sp>
    </p:spTree>
    <p:extLst>
      <p:ext uri="{BB962C8B-B14F-4D97-AF65-F5344CB8AC3E}">
        <p14:creationId xmlns:p14="http://schemas.microsoft.com/office/powerpoint/2010/main" val="1379694975"/>
      </p:ext>
    </p:extLst>
  </p:cSld>
  <p:clrMapOvr>
    <a:masterClrMapping/>
  </p:clrMapOvr>
  <p:transition spd="slow" advTm="4000">
    <p:wip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BB7B4-A1BD-D63C-E2BE-A2984B5C7494}"/>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7C2700FB-AD8E-9864-51E9-E50BF141558F}"/>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F4FE8B9-FD7F-B46C-1F53-4DC65AD609B7}"/>
              </a:ext>
            </a:extLst>
          </p:cNvPr>
          <p:cNvSpPr txBox="1"/>
          <p:nvPr>
            <p:custDataLst>
              <p:tags r:id="rId1"/>
            </p:custDataLst>
          </p:nvPr>
        </p:nvSpPr>
        <p:spPr>
          <a:xfrm>
            <a:off x="753025" y="1382520"/>
            <a:ext cx="10685950" cy="4654608"/>
          </a:xfrm>
          <a:prstGeom prst="rect">
            <a:avLst/>
          </a:prstGeom>
          <a:noFill/>
        </p:spPr>
        <p:txBody>
          <a:bodyPr wrap="square" rtlCol="0" anchor="t">
            <a:spAutoFit/>
          </a:bodyPr>
          <a:lstStyle/>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倡导团队合作。辅导员鼓励班级形成团队合作的氛围。通过组织团队活动和合作项目，促进班级关系的发展，增进团队精神，减少排斥和欺凌行为。</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寻找伙伴，建立友谊。辅导员建议小明寻找其他与自己有共同兴趣和爱好的同学，并鼓励他与这些同学建立深入的友谊。这样的友谊可以为青少年提供情感支持和社交安全感。</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经过这些努力，小明的人际关系逐渐改善。他学会处理冲突和困难，建立了与其他同学的良好关系，其自尊心和存在感也逐渐恢复。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这个案例展示了中职生在人际关系中面临的挑战以及采取的解决和改善措施。在处理学生人际关系时，沟通、解决冲突、培养社交技巧、倡导团队合作和鼓励友谊等措施都可以帮助中职生建立积极健康的人际关系，增强他们的自信和社交能力。重要的是提供支持和指导，以帮助学生处理人际关系问题，并促进他们的身心健康和全面发展。</a:t>
            </a:r>
          </a:p>
        </p:txBody>
      </p:sp>
    </p:spTree>
    <p:extLst>
      <p:ext uri="{BB962C8B-B14F-4D97-AF65-F5344CB8AC3E}">
        <p14:creationId xmlns:p14="http://schemas.microsoft.com/office/powerpoint/2010/main" val="3989417371"/>
      </p:ext>
    </p:extLst>
  </p:cSld>
  <p:clrMapOvr>
    <a:masterClrMapping/>
  </p:clrMapOvr>
  <p:transition spd="slow" advTm="4000">
    <p:wip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BE79A-FF11-47EC-D933-38DB16828996}"/>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00814E93-DDD1-3BAD-A3D5-CC62A3149FDF}"/>
              </a:ext>
            </a:extLst>
          </p:cNvPr>
          <p:cNvGrpSpPr/>
          <p:nvPr/>
        </p:nvGrpSpPr>
        <p:grpSpPr>
          <a:xfrm>
            <a:off x="723900" y="1610598"/>
            <a:ext cx="10744200" cy="4664075"/>
            <a:chOff x="1112" y="2325"/>
            <a:chExt cx="16920" cy="7345"/>
          </a:xfrm>
        </p:grpSpPr>
        <p:sp>
          <p:nvSpPr>
            <p:cNvPr id="7" name="直角三角形 6">
              <a:extLst>
                <a:ext uri="{FF2B5EF4-FFF2-40B4-BE49-F238E27FC236}">
                  <a16:creationId xmlns:a16="http://schemas.microsoft.com/office/drawing/2014/main" id="{6AE8EC20-7258-5205-3BB1-132832F0A59F}"/>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4EC969C3-574A-B475-1DE6-B1ADA86BF1B8}"/>
                </a:ext>
              </a:extLst>
            </p:cNvPr>
            <p:cNvSpPr/>
            <p:nvPr>
              <p:custDataLst>
                <p:tags r:id="rId3"/>
              </p:custDataLst>
            </p:nvPr>
          </p:nvSpPr>
          <p:spPr>
            <a:xfrm>
              <a:off x="1532" y="2644"/>
              <a:ext cx="16500" cy="702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3DFD6B9-C238-4C13-A466-8FF38A6D6E24}"/>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一、人际关系的含义</a:t>
              </a:r>
            </a:p>
          </p:txBody>
        </p:sp>
        <p:sp>
          <p:nvSpPr>
            <p:cNvPr id="2" name="文本框 1">
              <a:extLst>
                <a:ext uri="{FF2B5EF4-FFF2-40B4-BE49-F238E27FC236}">
                  <a16:creationId xmlns:a16="http://schemas.microsoft.com/office/drawing/2014/main" id="{37D314F6-339F-4731-AD47-D3F99CB5320C}"/>
                </a:ext>
              </a:extLst>
            </p:cNvPr>
            <p:cNvSpPr txBox="1"/>
            <p:nvPr>
              <p:custDataLst>
                <p:tags r:id="rId5"/>
              </p:custDataLst>
            </p:nvPr>
          </p:nvSpPr>
          <p:spPr>
            <a:xfrm>
              <a:off x="1857" y="3438"/>
              <a:ext cx="15811" cy="5957"/>
            </a:xfrm>
            <a:prstGeom prst="rect">
              <a:avLst/>
            </a:prstGeom>
            <a:noFill/>
          </p:spPr>
          <p:txBody>
            <a:bodyPr wrap="square" rtlCol="0" anchor="t">
              <a:spAutoFit/>
            </a:bodyPr>
            <a:lstStyle/>
            <a:p>
              <a:pPr marL="0" lvl="1" indent="457200" algn="just">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人际关系</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是指人与人之间由于直接交往所带来的情感联系，是人与人之间心理上的关系和距离，人际关系是由一定的群体在长期相互交往的基础上，经过认知调节、感情体验、行为交往而形成的。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人际关系由认知、情感、行为三种成分组成。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认知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成分反映了个体对人际关系状况的认识，是人际关系知觉的结果，是人际关系形成、发展和改变的基础。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情感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成分是交往双方在情感上的满意程度和亲疏关系，是与人的交往过程相联系的一种体验，它反映出人对交往现状的满意程度。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行为</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成分是指交往双方外显的行为表现，如语言、手势、举止、表情等表现个性和传达信息的行为因素，它是建立和发展人际关系的手段与形式。</a:t>
              </a:r>
            </a:p>
          </p:txBody>
        </p:sp>
      </p:grpSp>
      <p:sp>
        <p:nvSpPr>
          <p:cNvPr id="4" name="1">
            <a:extLst>
              <a:ext uri="{FF2B5EF4-FFF2-40B4-BE49-F238E27FC236}">
                <a16:creationId xmlns:a16="http://schemas.microsoft.com/office/drawing/2014/main" id="{E283BB22-2FC1-AD24-1933-96AE3147FB77}"/>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p>
        </p:txBody>
      </p:sp>
    </p:spTree>
    <p:extLst>
      <p:ext uri="{BB962C8B-B14F-4D97-AF65-F5344CB8AC3E}">
        <p14:creationId xmlns:p14="http://schemas.microsoft.com/office/powerpoint/2010/main" val="407200501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FB825-E471-00BB-38CD-7C687B6E1DC6}"/>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356C9783-C5E3-7519-50B5-15E73806759B}"/>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ECED2CA-F162-FAF3-F081-15DF59F16F3D}"/>
              </a:ext>
            </a:extLst>
          </p:cNvPr>
          <p:cNvSpPr txBox="1"/>
          <p:nvPr>
            <p:custDataLst>
              <p:tags r:id="rId1"/>
            </p:custDataLst>
          </p:nvPr>
        </p:nvSpPr>
        <p:spPr>
          <a:xfrm>
            <a:off x="592455" y="1145802"/>
            <a:ext cx="7022595" cy="5116272"/>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周随父母到外地读书。她在家乡读书时成绩良好，人也非常活泼可爱。但到了新环境成为插班生后，却因家境贫寒屡屡受到同学们的嘲笑，有些同学还经常欺负她。有一次，同学说：“你家里那么穷，还读什么书啊</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小周说：“我的爸爸妈妈虽然没有大房子、豪车，但是他们给了我最好的一切，那就是父爱和母爱，我在一个有爱的环境下生长，我爱我的爸爸妈妈”。其他同学听到这里，对小周同学投去了敬佩的眼神。</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心理健康的人不管是在工作或是生活当中，当他人面临困难时，会毫不犹豫地提供帮助；当他人嘲笑或是挖苦自己时，会平心静气地阐述自己的观点，不断反思，让自己做到更好。</a:t>
            </a:r>
          </a:p>
        </p:txBody>
      </p:sp>
      <p:pic>
        <p:nvPicPr>
          <p:cNvPr id="3" name="图片 2">
            <a:extLst>
              <a:ext uri="{FF2B5EF4-FFF2-40B4-BE49-F238E27FC236}">
                <a16:creationId xmlns:a16="http://schemas.microsoft.com/office/drawing/2014/main" id="{D05D99DF-0AE4-F5C4-A944-F995559A49CD}"/>
              </a:ext>
            </a:extLst>
          </p:cNvPr>
          <p:cNvPicPr>
            <a:picLocks noChangeAspect="1"/>
          </p:cNvPicPr>
          <p:nvPr/>
        </p:nvPicPr>
        <p:blipFill>
          <a:blip r:embed="rId3"/>
          <a:stretch>
            <a:fillRect/>
          </a:stretch>
        </p:blipFill>
        <p:spPr>
          <a:xfrm>
            <a:off x="7379642" y="1534865"/>
            <a:ext cx="4338145" cy="4338145"/>
          </a:xfrm>
          <a:prstGeom prst="rect">
            <a:avLst/>
          </a:prstGeom>
        </p:spPr>
      </p:pic>
    </p:spTree>
    <p:extLst>
      <p:ext uri="{BB962C8B-B14F-4D97-AF65-F5344CB8AC3E}">
        <p14:creationId xmlns:p14="http://schemas.microsoft.com/office/powerpoint/2010/main" val="2016104533"/>
      </p:ext>
    </p:extLst>
  </p:cSld>
  <p:clrMapOvr>
    <a:masterClrMapping/>
  </p:clrMapOvr>
  <p:transition spd="slow" advTm="4000">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AD1BB-28AE-4620-755F-D4436D83A73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C348AA9-4BBC-AB05-0E97-574F89EB89ED}"/>
              </a:ext>
            </a:extLst>
          </p:cNvPr>
          <p:cNvGrpSpPr/>
          <p:nvPr/>
        </p:nvGrpSpPr>
        <p:grpSpPr>
          <a:xfrm>
            <a:off x="723900" y="1247045"/>
            <a:ext cx="10744200" cy="5254625"/>
            <a:chOff x="1112" y="2325"/>
            <a:chExt cx="16920" cy="8275"/>
          </a:xfrm>
        </p:grpSpPr>
        <p:sp>
          <p:nvSpPr>
            <p:cNvPr id="7" name="直角三角形 6">
              <a:extLst>
                <a:ext uri="{FF2B5EF4-FFF2-40B4-BE49-F238E27FC236}">
                  <a16:creationId xmlns:a16="http://schemas.microsoft.com/office/drawing/2014/main" id="{78AF9906-2483-8294-EA63-271F4F2C958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BAC96C4F-90EA-E523-1F84-E88E8C6745DB}"/>
                </a:ext>
              </a:extLst>
            </p:cNvPr>
            <p:cNvSpPr/>
            <p:nvPr>
              <p:custDataLst>
                <p:tags r:id="rId3"/>
              </p:custDataLst>
            </p:nvPr>
          </p:nvSpPr>
          <p:spPr>
            <a:xfrm>
              <a:off x="1532" y="2648"/>
              <a:ext cx="16500" cy="795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714D987A-9E4F-85A3-244A-F0CB5104EE7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定向阶段</a:t>
              </a:r>
            </a:p>
          </p:txBody>
        </p:sp>
        <p:sp>
          <p:nvSpPr>
            <p:cNvPr id="2" name="文本框 1">
              <a:extLst>
                <a:ext uri="{FF2B5EF4-FFF2-40B4-BE49-F238E27FC236}">
                  <a16:creationId xmlns:a16="http://schemas.microsoft.com/office/drawing/2014/main" id="{78BD2E87-9C86-7162-9F57-E856ECE2DF05}"/>
                </a:ext>
              </a:extLst>
            </p:cNvPr>
            <p:cNvSpPr txBox="1"/>
            <p:nvPr>
              <p:custDataLst>
                <p:tags r:id="rId5"/>
              </p:custDataLst>
            </p:nvPr>
          </p:nvSpPr>
          <p:spPr>
            <a:xfrm>
              <a:off x="1857" y="3494"/>
              <a:ext cx="1041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定向阶段包含对交往对象的注意、抉择和初步沟通等多方面的心理活动。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在建立人际关系前，个体通常对人际关系的对象有着高度的选择。只有那些具有某种会激起人们兴趣特征的人才会引起个体的特别注意。注意也是一种选择，它本身反映着某种需要倾向。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抉择是理性的决策，人们究竟选择谁作为交往对象并与其保持良好的人际关系，往往要经过自觉的选择过程。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初步沟通是个体在选定一定的交往对象以后，试图与这一对象建立某种联系的实际行动。在此过程中，谈话通常只涉及表面信息。</a:t>
              </a:r>
            </a:p>
          </p:txBody>
        </p:sp>
      </p:grpSp>
      <p:sp>
        <p:nvSpPr>
          <p:cNvPr id="4" name="1">
            <a:extLst>
              <a:ext uri="{FF2B5EF4-FFF2-40B4-BE49-F238E27FC236}">
                <a16:creationId xmlns:a16="http://schemas.microsoft.com/office/drawing/2014/main" id="{490457A8-253A-9A65-FD58-67542057592E}"/>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二、人际关系的发展阶段</a:t>
            </a:r>
          </a:p>
        </p:txBody>
      </p:sp>
      <p:pic>
        <p:nvPicPr>
          <p:cNvPr id="3" name="图片 2">
            <a:extLst>
              <a:ext uri="{FF2B5EF4-FFF2-40B4-BE49-F238E27FC236}">
                <a16:creationId xmlns:a16="http://schemas.microsoft.com/office/drawing/2014/main" id="{912C7D32-2A4B-0CB8-D97B-A76E89C6571E}"/>
              </a:ext>
            </a:extLst>
          </p:cNvPr>
          <p:cNvPicPr>
            <a:picLocks noChangeAspect="1"/>
          </p:cNvPicPr>
          <p:nvPr/>
        </p:nvPicPr>
        <p:blipFill>
          <a:blip r:embed="rId7"/>
          <a:stretch>
            <a:fillRect/>
          </a:stretch>
        </p:blipFill>
        <p:spPr>
          <a:xfrm>
            <a:off x="8154842" y="1989360"/>
            <a:ext cx="2840183" cy="4254956"/>
          </a:xfrm>
          <a:prstGeom prst="rect">
            <a:avLst/>
          </a:prstGeom>
        </p:spPr>
      </p:pic>
    </p:spTree>
    <p:extLst>
      <p:ext uri="{BB962C8B-B14F-4D97-AF65-F5344CB8AC3E}">
        <p14:creationId xmlns:p14="http://schemas.microsoft.com/office/powerpoint/2010/main" val="604912482"/>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4BCE6-F14B-4B40-6C85-78DCF192DB8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56FFDEF-D9B7-BD66-27DA-837963C00FED}"/>
              </a:ext>
            </a:extLst>
          </p:cNvPr>
          <p:cNvGrpSpPr/>
          <p:nvPr/>
        </p:nvGrpSpPr>
        <p:grpSpPr>
          <a:xfrm>
            <a:off x="723900" y="1247045"/>
            <a:ext cx="10744200" cy="2402205"/>
            <a:chOff x="1112" y="2325"/>
            <a:chExt cx="16920" cy="3783"/>
          </a:xfrm>
        </p:grpSpPr>
        <p:sp>
          <p:nvSpPr>
            <p:cNvPr id="7" name="直角三角形 6">
              <a:extLst>
                <a:ext uri="{FF2B5EF4-FFF2-40B4-BE49-F238E27FC236}">
                  <a16:creationId xmlns:a16="http://schemas.microsoft.com/office/drawing/2014/main" id="{18B242C9-835A-6471-A037-51B553950A8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DF48EBC-B6CB-AEA3-0BF3-54C784900AB7}"/>
                </a:ext>
              </a:extLst>
            </p:cNvPr>
            <p:cNvSpPr/>
            <p:nvPr>
              <p:custDataLst>
                <p:tags r:id="rId7"/>
              </p:custDataLst>
            </p:nvPr>
          </p:nvSpPr>
          <p:spPr>
            <a:xfrm>
              <a:off x="1532" y="2648"/>
              <a:ext cx="16500" cy="346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99CE9D2-1628-3DB4-04F0-6F123D8F16BC}"/>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情感探索阶段</a:t>
              </a:r>
            </a:p>
          </p:txBody>
        </p:sp>
        <p:sp>
          <p:nvSpPr>
            <p:cNvPr id="2" name="文本框 1">
              <a:extLst>
                <a:ext uri="{FF2B5EF4-FFF2-40B4-BE49-F238E27FC236}">
                  <a16:creationId xmlns:a16="http://schemas.microsoft.com/office/drawing/2014/main" id="{4A3763CB-CE9F-2FA6-5C03-0E48ACAF556C}"/>
                </a:ext>
              </a:extLst>
            </p:cNvPr>
            <p:cNvSpPr txBox="1"/>
            <p:nvPr>
              <p:custDataLst>
                <p:tags r:id="rId9"/>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随着双方共同情感领域的发现，双方的沟通内容也会越来越广泛。自我暴露的深度与广度也逐渐增加。在这一阶段，双方的话题仍避免触及对方的私密领域，自我暴露也不涉及自己根本的方面。尽管双方在关系上已开始有一定程度的情感卷入，但双方的交往模式仍与定向阶段类似，都希望给对方留下良好的第一印象，以便以后的关系能够顺利发展。</a:t>
              </a:r>
            </a:p>
          </p:txBody>
        </p:sp>
      </p:grpSp>
      <p:sp>
        <p:nvSpPr>
          <p:cNvPr id="4" name="1">
            <a:extLst>
              <a:ext uri="{FF2B5EF4-FFF2-40B4-BE49-F238E27FC236}">
                <a16:creationId xmlns:a16="http://schemas.microsoft.com/office/drawing/2014/main" id="{466C7461-DE15-2B72-A13B-5BCA93274B48}"/>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二、人际关系的发展阶段</a:t>
            </a:r>
          </a:p>
        </p:txBody>
      </p:sp>
      <p:grpSp>
        <p:nvGrpSpPr>
          <p:cNvPr id="15" name="3">
            <a:extLst>
              <a:ext uri="{FF2B5EF4-FFF2-40B4-BE49-F238E27FC236}">
                <a16:creationId xmlns:a16="http://schemas.microsoft.com/office/drawing/2014/main" id="{80B161C9-219B-ED6D-F995-E8EC0E7FE74D}"/>
              </a:ext>
            </a:extLst>
          </p:cNvPr>
          <p:cNvGrpSpPr/>
          <p:nvPr/>
        </p:nvGrpSpPr>
        <p:grpSpPr>
          <a:xfrm>
            <a:off x="723900" y="3854355"/>
            <a:ext cx="10730230" cy="2390140"/>
            <a:chOff x="1112" y="2325"/>
            <a:chExt cx="16898" cy="3764"/>
          </a:xfrm>
        </p:grpSpPr>
        <p:sp>
          <p:nvSpPr>
            <p:cNvPr id="19" name="直角三角形 18">
              <a:extLst>
                <a:ext uri="{FF2B5EF4-FFF2-40B4-BE49-F238E27FC236}">
                  <a16:creationId xmlns:a16="http://schemas.microsoft.com/office/drawing/2014/main" id="{8403B1F7-F048-7F10-8C56-387D60C0C0B6}"/>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5BD85DAE-4E0B-7325-F2B6-952D2602EDB5}"/>
                </a:ext>
              </a:extLst>
            </p:cNvPr>
            <p:cNvSpPr/>
            <p:nvPr>
              <p:custDataLst>
                <p:tags r:id="rId3"/>
              </p:custDataLst>
            </p:nvPr>
          </p:nvSpPr>
          <p:spPr>
            <a:xfrm>
              <a:off x="1510" y="2629"/>
              <a:ext cx="16500" cy="346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6A2F20A2-D865-3410-F5B0-171B0A4A97D9}"/>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感情交流阶段</a:t>
              </a:r>
            </a:p>
          </p:txBody>
        </p:sp>
        <p:sp>
          <p:nvSpPr>
            <p:cNvPr id="22" name="文本框 21">
              <a:extLst>
                <a:ext uri="{FF2B5EF4-FFF2-40B4-BE49-F238E27FC236}">
                  <a16:creationId xmlns:a16="http://schemas.microsoft.com/office/drawing/2014/main" id="{2C21A876-F0BB-B98B-E336-7DBB97A77CAB}"/>
                </a:ext>
              </a:extLst>
            </p:cNvPr>
            <p:cNvSpPr txBox="1"/>
            <p:nvPr>
              <p:custDataLst>
                <p:tags r:id="rId5"/>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到了感情交流阶段，双方的交往性质开始出现实质性变化。双方在人际关系上的信任感、安全感已经得到确立，谈话也开始广泛涉及自我的许多方面，并有较深的感情卷入。如果关系在这一阶段破裂，将会给双方带来相当大的心理压力。在这一阶段，双方的表现已经超出正式交往的范围，会相互提供真实的带有评价性的反馈信息和建议，彼此可以进行真诚的赞美和批评。</a:t>
              </a:r>
            </a:p>
          </p:txBody>
        </p:sp>
      </p:grpSp>
    </p:spTree>
    <p:extLst>
      <p:ext uri="{BB962C8B-B14F-4D97-AF65-F5344CB8AC3E}">
        <p14:creationId xmlns:p14="http://schemas.microsoft.com/office/powerpoint/2010/main" val="2426680535"/>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D204C-FD64-5B87-957B-DA8C4F4A915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24A764C8-B8FF-0E73-263A-63B8965DE0BB}"/>
              </a:ext>
            </a:extLst>
          </p:cNvPr>
          <p:cNvGrpSpPr/>
          <p:nvPr/>
        </p:nvGrpSpPr>
        <p:grpSpPr>
          <a:xfrm>
            <a:off x="723900" y="1611269"/>
            <a:ext cx="10744200" cy="3987800"/>
            <a:chOff x="1112" y="2325"/>
            <a:chExt cx="16920" cy="6280"/>
          </a:xfrm>
        </p:grpSpPr>
        <p:sp>
          <p:nvSpPr>
            <p:cNvPr id="7" name="直角三角形 6">
              <a:extLst>
                <a:ext uri="{FF2B5EF4-FFF2-40B4-BE49-F238E27FC236}">
                  <a16:creationId xmlns:a16="http://schemas.microsoft.com/office/drawing/2014/main" id="{74EC2474-2774-A61C-7DA5-A7DF937CFA1C}"/>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FE48067-D621-7457-9B00-33F7BFF9B483}"/>
                </a:ext>
              </a:extLst>
            </p:cNvPr>
            <p:cNvSpPr/>
            <p:nvPr>
              <p:custDataLst>
                <p:tags r:id="rId3"/>
              </p:custDataLst>
            </p:nvPr>
          </p:nvSpPr>
          <p:spPr>
            <a:xfrm>
              <a:off x="1532" y="2648"/>
              <a:ext cx="16500" cy="595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8BB56ABF-F267-EB67-8E89-4D83BC230853}"/>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稳定交往阶段</a:t>
              </a:r>
            </a:p>
          </p:txBody>
        </p:sp>
        <p:sp>
          <p:nvSpPr>
            <p:cNvPr id="2" name="文本框 1">
              <a:extLst>
                <a:ext uri="{FF2B5EF4-FFF2-40B4-BE49-F238E27FC236}">
                  <a16:creationId xmlns:a16="http://schemas.microsoft.com/office/drawing/2014/main" id="{4EFACE89-FCFA-24DB-1268-E7CB8E9F1F84}"/>
                </a:ext>
              </a:extLst>
            </p:cNvPr>
            <p:cNvSpPr txBox="1"/>
            <p:nvPr>
              <p:custDataLst>
                <p:tags r:id="rId5"/>
              </p:custDataLst>
            </p:nvPr>
          </p:nvSpPr>
          <p:spPr>
            <a:xfrm>
              <a:off x="1857" y="3543"/>
              <a:ext cx="7715" cy="4649"/>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稳定交往阶段，双方心理上的相容性会进一步增加，自我暴露也更为广泛和深刻。此时，双方已经可以允许对方进入自己高度私密的个人领域，分享自己的生活空间和财产。如果双方都发现对方有不可容忍的行为，那么在求大同存小异的基础上，双方的友谊是可以继续发展的。</a:t>
              </a:r>
            </a:p>
          </p:txBody>
        </p:sp>
      </p:grpSp>
      <p:sp>
        <p:nvSpPr>
          <p:cNvPr id="4" name="1">
            <a:extLst>
              <a:ext uri="{FF2B5EF4-FFF2-40B4-BE49-F238E27FC236}">
                <a16:creationId xmlns:a16="http://schemas.microsoft.com/office/drawing/2014/main" id="{8811030A-7099-2FDD-CDD0-1F9B5468EADE}"/>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二、人际关系的发展阶段</a:t>
            </a:r>
          </a:p>
        </p:txBody>
      </p:sp>
      <p:pic>
        <p:nvPicPr>
          <p:cNvPr id="6" name="图片 5">
            <a:extLst>
              <a:ext uri="{FF2B5EF4-FFF2-40B4-BE49-F238E27FC236}">
                <a16:creationId xmlns:a16="http://schemas.microsoft.com/office/drawing/2014/main" id="{EA8CC183-9489-E9A7-D418-274EA4867DA8}"/>
              </a:ext>
            </a:extLst>
          </p:cNvPr>
          <p:cNvPicPr>
            <a:picLocks noChangeAspect="1"/>
          </p:cNvPicPr>
          <p:nvPr/>
        </p:nvPicPr>
        <p:blipFill>
          <a:blip r:embed="rId7"/>
          <a:stretch>
            <a:fillRect/>
          </a:stretch>
        </p:blipFill>
        <p:spPr>
          <a:xfrm>
            <a:off x="7189364" y="2265144"/>
            <a:ext cx="3333925" cy="3333925"/>
          </a:xfrm>
          <a:prstGeom prst="rect">
            <a:avLst/>
          </a:prstGeom>
        </p:spPr>
      </p:pic>
    </p:spTree>
    <p:extLst>
      <p:ext uri="{BB962C8B-B14F-4D97-AF65-F5344CB8AC3E}">
        <p14:creationId xmlns:p14="http://schemas.microsoft.com/office/powerpoint/2010/main" val="207325483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A8493-6CCA-2AC5-3C05-52B9B7859A64}"/>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F1CD6B85-9509-25E8-4A57-388ACB7024C3}"/>
              </a:ext>
            </a:extLst>
          </p:cNvPr>
          <p:cNvGrpSpPr/>
          <p:nvPr/>
        </p:nvGrpSpPr>
        <p:grpSpPr>
          <a:xfrm>
            <a:off x="723900" y="1254665"/>
            <a:ext cx="10744200" cy="2032635"/>
            <a:chOff x="1112" y="2337"/>
            <a:chExt cx="16920" cy="3201"/>
          </a:xfrm>
        </p:grpSpPr>
        <p:sp>
          <p:nvSpPr>
            <p:cNvPr id="7" name="直角三角形 6">
              <a:extLst>
                <a:ext uri="{FF2B5EF4-FFF2-40B4-BE49-F238E27FC236}">
                  <a16:creationId xmlns:a16="http://schemas.microsoft.com/office/drawing/2014/main" id="{F8B519CF-4005-E15B-18AD-2402965213B5}"/>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45EBBC8-A12E-B7C4-82D7-4DB6AEBB257C}"/>
                </a:ext>
              </a:extLst>
            </p:cNvPr>
            <p:cNvSpPr/>
            <p:nvPr>
              <p:custDataLst>
                <p:tags r:id="rId7"/>
              </p:custDataLst>
            </p:nvPr>
          </p:nvSpPr>
          <p:spPr>
            <a:xfrm>
              <a:off x="1532" y="2639"/>
              <a:ext cx="16500" cy="289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53FB455C-86F5-D544-4249-70EA5C413529}"/>
                </a:ext>
              </a:extLst>
            </p:cNvPr>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社会角色行为的学习</a:t>
              </a:r>
            </a:p>
          </p:txBody>
        </p:sp>
        <p:sp>
          <p:nvSpPr>
            <p:cNvPr id="2" name="文本框 1">
              <a:extLst>
                <a:ext uri="{FF2B5EF4-FFF2-40B4-BE49-F238E27FC236}">
                  <a16:creationId xmlns:a16="http://schemas.microsoft.com/office/drawing/2014/main" id="{FA7640EA-C1C0-710E-AFD9-4E46C4E01118}"/>
                </a:ext>
              </a:extLst>
            </p:cNvPr>
            <p:cNvSpPr txBox="1"/>
            <p:nvPr>
              <p:custDataLst>
                <p:tags r:id="rId9"/>
              </p:custDataLst>
            </p:nvPr>
          </p:nvSpPr>
          <p:spPr>
            <a:xfrm>
              <a:off x="1803" y="3262"/>
              <a:ext cx="15958" cy="2031"/>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只有生活在一定的人际关系中，并成为社会化的个体，才能具有完整的人格和品行，才能学习社会角色行为。社会化的目的是获得社会角色。每个人都处在角色网络中，都要进行人际交往。一个人的言行如果与自己的社会角色不符，在社会生活中将很难被人接纳。</a:t>
              </a:r>
            </a:p>
          </p:txBody>
        </p:sp>
      </p:grpSp>
      <p:sp>
        <p:nvSpPr>
          <p:cNvPr id="4" name="1">
            <a:extLst>
              <a:ext uri="{FF2B5EF4-FFF2-40B4-BE49-F238E27FC236}">
                <a16:creationId xmlns:a16="http://schemas.microsoft.com/office/drawing/2014/main" id="{E00D15D1-212E-502F-E2CF-CCE0C2796504}"/>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三、良好人际交往的意义</a:t>
            </a:r>
          </a:p>
        </p:txBody>
      </p:sp>
      <p:grpSp>
        <p:nvGrpSpPr>
          <p:cNvPr id="15" name="3">
            <a:extLst>
              <a:ext uri="{FF2B5EF4-FFF2-40B4-BE49-F238E27FC236}">
                <a16:creationId xmlns:a16="http://schemas.microsoft.com/office/drawing/2014/main" id="{032668B7-4B80-5821-A608-2EF48982EFAC}"/>
              </a:ext>
            </a:extLst>
          </p:cNvPr>
          <p:cNvGrpSpPr/>
          <p:nvPr/>
        </p:nvGrpSpPr>
        <p:grpSpPr>
          <a:xfrm>
            <a:off x="723900" y="3479070"/>
            <a:ext cx="10730230" cy="2837815"/>
            <a:chOff x="1112" y="2325"/>
            <a:chExt cx="16898" cy="4469"/>
          </a:xfrm>
        </p:grpSpPr>
        <p:sp>
          <p:nvSpPr>
            <p:cNvPr id="19" name="直角三角形 18">
              <a:extLst>
                <a:ext uri="{FF2B5EF4-FFF2-40B4-BE49-F238E27FC236}">
                  <a16:creationId xmlns:a16="http://schemas.microsoft.com/office/drawing/2014/main" id="{7F7AAEAD-4CB2-2946-B1BE-D869E31F491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a:extLst>
                <a:ext uri="{FF2B5EF4-FFF2-40B4-BE49-F238E27FC236}">
                  <a16:creationId xmlns:a16="http://schemas.microsoft.com/office/drawing/2014/main" id="{E95149F5-8284-06E2-750A-1A1DBFECE96C}"/>
                </a:ext>
              </a:extLst>
            </p:cNvPr>
            <p:cNvSpPr/>
            <p:nvPr>
              <p:custDataLst>
                <p:tags r:id="rId3"/>
              </p:custDataLst>
            </p:nvPr>
          </p:nvSpPr>
          <p:spPr>
            <a:xfrm>
              <a:off x="1510" y="2629"/>
              <a:ext cx="16500" cy="416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a:extLst>
                <a:ext uri="{FF2B5EF4-FFF2-40B4-BE49-F238E27FC236}">
                  <a16:creationId xmlns:a16="http://schemas.microsoft.com/office/drawing/2014/main" id="{B331D1F0-6CF6-A739-7FD4-49E79DB6F6E0}"/>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心理健康需要</a:t>
              </a:r>
            </a:p>
          </p:txBody>
        </p:sp>
        <p:sp>
          <p:nvSpPr>
            <p:cNvPr id="22" name="文本框 21">
              <a:extLst>
                <a:ext uri="{FF2B5EF4-FFF2-40B4-BE49-F238E27FC236}">
                  <a16:creationId xmlns:a16="http://schemas.microsoft.com/office/drawing/2014/main" id="{F1C8223A-2918-8076-D8ED-6C836CD2BA9B}"/>
                </a:ext>
              </a:extLst>
            </p:cNvPr>
            <p:cNvSpPr txBox="1"/>
            <p:nvPr>
              <p:custDataLst>
                <p:tags r:id="rId5"/>
              </p:custDataLst>
            </p:nvPr>
          </p:nvSpPr>
          <p:spPr>
            <a:xfrm>
              <a:off x="1803" y="3262"/>
              <a:ext cx="15958" cy="3340"/>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了生存和发展，一个社会人不仅需要合群，还需要通过人际交往来满足自己身心健康的需要。人只有置身于人际环境中，通过社会获得支持性的信息，才能不断得到发展。人如果建立了良好的人际关系，就会产生心理安全感，对人更加信任、宽容。具有归属感的人更容易从朋友中得到理解和支持，特别是在情绪不好的时候，有人倾诉对于心理健康有积极的作用。爱的获得与给予，更是离不开人际交往。</a:t>
              </a:r>
            </a:p>
          </p:txBody>
        </p:sp>
      </p:grpSp>
    </p:spTree>
    <p:extLst>
      <p:ext uri="{BB962C8B-B14F-4D97-AF65-F5344CB8AC3E}">
        <p14:creationId xmlns:p14="http://schemas.microsoft.com/office/powerpoint/2010/main" val="204392900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B44E6-1A9C-A991-563A-21CBA47938FD}"/>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C8702D4C-52AF-1792-593C-B0502434D074}"/>
              </a:ext>
            </a:extLst>
          </p:cNvPr>
          <p:cNvGrpSpPr/>
          <p:nvPr/>
        </p:nvGrpSpPr>
        <p:grpSpPr>
          <a:xfrm>
            <a:off x="723900" y="1247045"/>
            <a:ext cx="10744200" cy="2435860"/>
            <a:chOff x="1112" y="2325"/>
            <a:chExt cx="16920" cy="3836"/>
          </a:xfrm>
        </p:grpSpPr>
        <p:sp>
          <p:nvSpPr>
            <p:cNvPr id="7" name="直角三角形 6">
              <a:extLst>
                <a:ext uri="{FF2B5EF4-FFF2-40B4-BE49-F238E27FC236}">
                  <a16:creationId xmlns:a16="http://schemas.microsoft.com/office/drawing/2014/main" id="{7E0A71E4-E36E-14DB-9998-E9D4B9281EA2}"/>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99069EC-4EAB-C301-EE4E-63DF16E049D4}"/>
                </a:ext>
              </a:extLst>
            </p:cNvPr>
            <p:cNvSpPr/>
            <p:nvPr>
              <p:custDataLst>
                <p:tags r:id="rId7"/>
              </p:custDataLst>
            </p:nvPr>
          </p:nvSpPr>
          <p:spPr>
            <a:xfrm>
              <a:off x="1532" y="2648"/>
              <a:ext cx="16500" cy="351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5B0786A-7381-2A03-0B2F-F516415F57A2}"/>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信息交流与互补</a:t>
              </a:r>
            </a:p>
          </p:txBody>
        </p:sp>
        <p:sp>
          <p:nvSpPr>
            <p:cNvPr id="2" name="文本框 1">
              <a:extLst>
                <a:ext uri="{FF2B5EF4-FFF2-40B4-BE49-F238E27FC236}">
                  <a16:creationId xmlns:a16="http://schemas.microsoft.com/office/drawing/2014/main" id="{F927BF6B-C4E1-1C7F-E910-29A612EC396E}"/>
                </a:ext>
              </a:extLst>
            </p:cNvPr>
            <p:cNvSpPr txBox="1"/>
            <p:nvPr>
              <p:custDataLst>
                <p:tags r:id="rId9"/>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交往包括人们之间的一切互动过程，其中信息沟通是重要内容，即人与人之间在诸如情感、意向、思想、价值等方面的理解与沟通。人与人之间的接触与交往，不仅仅是相互间的关系，更重要的是信息的交流。一个不勇于开放心扉、不善于进行人际交往的人难以适应复杂多变的现代社会，既不能通过人际交往获取和占有信息，也不能得到他人的理解和支持，难以在激烈的竞争中取胜。</a:t>
              </a:r>
            </a:p>
          </p:txBody>
        </p:sp>
      </p:grpSp>
      <p:sp>
        <p:nvSpPr>
          <p:cNvPr id="4" name="1">
            <a:extLst>
              <a:ext uri="{FF2B5EF4-FFF2-40B4-BE49-F238E27FC236}">
                <a16:creationId xmlns:a16="http://schemas.microsoft.com/office/drawing/2014/main" id="{B4B12A8F-DAA5-7CF0-F2D6-4DE7AABD589A}"/>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三、良好人际交往的意义</a:t>
            </a:r>
          </a:p>
        </p:txBody>
      </p:sp>
      <p:grpSp>
        <p:nvGrpSpPr>
          <p:cNvPr id="3" name="3">
            <a:extLst>
              <a:ext uri="{FF2B5EF4-FFF2-40B4-BE49-F238E27FC236}">
                <a16:creationId xmlns:a16="http://schemas.microsoft.com/office/drawing/2014/main" id="{84DFFE20-B389-26B9-398B-E9CCA619CD71}"/>
              </a:ext>
            </a:extLst>
          </p:cNvPr>
          <p:cNvGrpSpPr/>
          <p:nvPr/>
        </p:nvGrpSpPr>
        <p:grpSpPr>
          <a:xfrm>
            <a:off x="723900" y="3888010"/>
            <a:ext cx="10744200" cy="2404745"/>
            <a:chOff x="1112" y="2325"/>
            <a:chExt cx="16920" cy="3787"/>
          </a:xfrm>
        </p:grpSpPr>
        <p:sp>
          <p:nvSpPr>
            <p:cNvPr id="5" name="直角三角形 4">
              <a:extLst>
                <a:ext uri="{FF2B5EF4-FFF2-40B4-BE49-F238E27FC236}">
                  <a16:creationId xmlns:a16="http://schemas.microsoft.com/office/drawing/2014/main" id="{3AE2369C-CABA-7577-8E71-C7D05B97029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a:extLst>
                <a:ext uri="{FF2B5EF4-FFF2-40B4-BE49-F238E27FC236}">
                  <a16:creationId xmlns:a16="http://schemas.microsoft.com/office/drawing/2014/main" id="{F04076B2-52BB-81B3-25A3-1952528F211F}"/>
                </a:ext>
              </a:extLst>
            </p:cNvPr>
            <p:cNvSpPr/>
            <p:nvPr>
              <p:custDataLst>
                <p:tags r:id="rId3"/>
              </p:custDataLst>
            </p:nvPr>
          </p:nvSpPr>
          <p:spPr>
            <a:xfrm>
              <a:off x="1532" y="2599"/>
              <a:ext cx="16500" cy="351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a:extLst>
                <a:ext uri="{FF2B5EF4-FFF2-40B4-BE49-F238E27FC236}">
                  <a16:creationId xmlns:a16="http://schemas.microsoft.com/office/drawing/2014/main" id="{21EA8253-22FF-47DA-C703-F8BD0FB61B28}"/>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品质和经验的获得</a:t>
              </a:r>
            </a:p>
          </p:txBody>
        </p:sp>
        <p:sp>
          <p:nvSpPr>
            <p:cNvPr id="14" name="文本框 13">
              <a:extLst>
                <a:ext uri="{FF2B5EF4-FFF2-40B4-BE49-F238E27FC236}">
                  <a16:creationId xmlns:a16="http://schemas.microsoft.com/office/drawing/2014/main" id="{CFA605CC-ED24-612A-C5F1-0358A5DEE714}"/>
                </a:ext>
              </a:extLst>
            </p:cNvPr>
            <p:cNvSpPr txBox="1"/>
            <p:nvPr>
              <p:custDataLst>
                <p:tags r:id="rId5"/>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个人的心理品质是在人际交往中形成、巩固和强化起来的，而一个人的交往能力和技巧也是在与人交往中发展和巩固起来的。在现实生活中，人际关系处理得好、人际交往和谐的团队，会对这个团队中的成员产生向心作用，即对团队成员产生积极向上的影响，而且每个成员都会在人际互动中学会相互理解、接纳和包容。</a:t>
              </a:r>
            </a:p>
          </p:txBody>
        </p:sp>
      </p:grpSp>
    </p:spTree>
    <p:extLst>
      <p:ext uri="{BB962C8B-B14F-4D97-AF65-F5344CB8AC3E}">
        <p14:creationId xmlns:p14="http://schemas.microsoft.com/office/powerpoint/2010/main" val="320685158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D49CA-97BA-1565-839D-45440AB62C93}"/>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48F28D87-3F13-5FA2-A248-C5C7BC1C847F}"/>
              </a:ext>
            </a:extLst>
          </p:cNvPr>
          <p:cNvGrpSpPr/>
          <p:nvPr/>
        </p:nvGrpSpPr>
        <p:grpSpPr>
          <a:xfrm>
            <a:off x="723900" y="1786768"/>
            <a:ext cx="10744200" cy="4278630"/>
            <a:chOff x="1112" y="2325"/>
            <a:chExt cx="16920" cy="6738"/>
          </a:xfrm>
        </p:grpSpPr>
        <p:sp>
          <p:nvSpPr>
            <p:cNvPr id="7" name="直角三角形 6">
              <a:extLst>
                <a:ext uri="{FF2B5EF4-FFF2-40B4-BE49-F238E27FC236}">
                  <a16:creationId xmlns:a16="http://schemas.microsoft.com/office/drawing/2014/main" id="{BCC2CC2C-3C90-0631-AF8A-1DE6FA640527}"/>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890E0686-6430-3C82-7E9D-D1F5ADBB6805}"/>
                </a:ext>
              </a:extLst>
            </p:cNvPr>
            <p:cNvSpPr/>
            <p:nvPr>
              <p:custDataLst>
                <p:tags r:id="rId3"/>
              </p:custDataLst>
            </p:nvPr>
          </p:nvSpPr>
          <p:spPr>
            <a:xfrm>
              <a:off x="1532" y="2594"/>
              <a:ext cx="16500" cy="646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9C68ACD0-B4F8-A698-49F1-C3A8E424890D}"/>
                </a:ext>
              </a:extLst>
            </p:cNvPr>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22300">
                <a:lnSpc>
                  <a:spcPct val="90000"/>
                </a:lnSpc>
                <a:spcBef>
                  <a:spcPct val="0"/>
                </a:spcBef>
                <a:spcAft>
                  <a:spcPct val="35000"/>
                </a:spcAft>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自我完善的一面镜子</a:t>
              </a:r>
            </a:p>
          </p:txBody>
        </p:sp>
        <p:sp>
          <p:nvSpPr>
            <p:cNvPr id="2" name="文本框 1">
              <a:extLst>
                <a:ext uri="{FF2B5EF4-FFF2-40B4-BE49-F238E27FC236}">
                  <a16:creationId xmlns:a16="http://schemas.microsoft.com/office/drawing/2014/main" id="{8F9124D9-E6C5-97C9-963B-C9A7514063BA}"/>
                </a:ext>
              </a:extLst>
            </p:cNvPr>
            <p:cNvSpPr txBox="1"/>
            <p:nvPr>
              <p:custDataLst>
                <p:tags r:id="rId5"/>
              </p:custDataLst>
            </p:nvPr>
          </p:nvSpPr>
          <p:spPr>
            <a:xfrm>
              <a:off x="1857" y="3426"/>
              <a:ext cx="7715" cy="5303"/>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交往是个体社会化的程序，也是人在自我认知和自我评价的比较中认识自我形象，这就是人们常说的“以人为镜”。“以人为镜”建立在人际知觉的基础上。人际知觉需要个体会倾听、会观察、会分析、会判断，从而得知自己的言行对别人和环境的影响，以及自己在别人心目中的形象，然后再调节自己的言行，塑造自己的人格。</a:t>
              </a:r>
            </a:p>
          </p:txBody>
        </p:sp>
      </p:grpSp>
      <p:sp>
        <p:nvSpPr>
          <p:cNvPr id="4" name="1">
            <a:extLst>
              <a:ext uri="{FF2B5EF4-FFF2-40B4-BE49-F238E27FC236}">
                <a16:creationId xmlns:a16="http://schemas.microsoft.com/office/drawing/2014/main" id="{AEE66771-2C10-5550-7883-A0FF44EB7E4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三、良好人际交往的意义</a:t>
            </a:r>
          </a:p>
        </p:txBody>
      </p:sp>
      <p:pic>
        <p:nvPicPr>
          <p:cNvPr id="5" name="图片 4">
            <a:extLst>
              <a:ext uri="{FF2B5EF4-FFF2-40B4-BE49-F238E27FC236}">
                <a16:creationId xmlns:a16="http://schemas.microsoft.com/office/drawing/2014/main" id="{E31B5902-814F-79A7-EBC4-C7C1249C5D8A}"/>
              </a:ext>
            </a:extLst>
          </p:cNvPr>
          <p:cNvPicPr>
            <a:picLocks noChangeAspect="1"/>
          </p:cNvPicPr>
          <p:nvPr/>
        </p:nvPicPr>
        <p:blipFill rotWithShape="1">
          <a:blip r:embed="rId7"/>
          <a:srcRect b="9678"/>
          <a:stretch/>
        </p:blipFill>
        <p:spPr>
          <a:xfrm>
            <a:off x="6832672" y="2433972"/>
            <a:ext cx="3898755" cy="3521432"/>
          </a:xfrm>
          <a:prstGeom prst="rect">
            <a:avLst/>
          </a:prstGeom>
        </p:spPr>
      </p:pic>
    </p:spTree>
    <p:extLst>
      <p:ext uri="{BB962C8B-B14F-4D97-AF65-F5344CB8AC3E}">
        <p14:creationId xmlns:p14="http://schemas.microsoft.com/office/powerpoint/2010/main" val="69223053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16EBC-0310-D4E2-EA0E-8354FC032B3E}"/>
            </a:ext>
          </a:extLst>
        </p:cNvPr>
        <p:cNvGrpSpPr/>
        <p:nvPr/>
      </p:nvGrpSpPr>
      <p:grpSpPr>
        <a:xfrm>
          <a:off x="0" y="0"/>
          <a:ext cx="0" cy="0"/>
          <a:chOff x="0" y="0"/>
          <a:chExt cx="0" cy="0"/>
        </a:xfrm>
      </p:grpSpPr>
      <p:sp>
        <p:nvSpPr>
          <p:cNvPr id="6" name="1">
            <a:extLst>
              <a:ext uri="{FF2B5EF4-FFF2-40B4-BE49-F238E27FC236}">
                <a16:creationId xmlns:a16="http://schemas.microsoft.com/office/drawing/2014/main" id="{9D774BD3-0A3E-143E-4ED8-F848FDC0244A}"/>
              </a:ext>
            </a:extLst>
          </p:cNvPr>
          <p:cNvSpPr txBox="1"/>
          <p:nvPr>
            <p:custDataLst>
              <p:tags r:id="rId1"/>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四、有效交流的方法</a:t>
            </a:r>
          </a:p>
        </p:txBody>
      </p:sp>
      <p:grpSp>
        <p:nvGrpSpPr>
          <p:cNvPr id="65" name="2">
            <a:extLst>
              <a:ext uri="{FF2B5EF4-FFF2-40B4-BE49-F238E27FC236}">
                <a16:creationId xmlns:a16="http://schemas.microsoft.com/office/drawing/2014/main" id="{0E350DD5-99D7-B63E-AAA9-FC415D87F6CF}"/>
              </a:ext>
            </a:extLst>
          </p:cNvPr>
          <p:cNvGrpSpPr/>
          <p:nvPr/>
        </p:nvGrpSpPr>
        <p:grpSpPr>
          <a:xfrm>
            <a:off x="1215867" y="1580829"/>
            <a:ext cx="2957830" cy="4719320"/>
            <a:chOff x="6344" y="3635"/>
            <a:chExt cx="4658" cy="7432"/>
          </a:xfrm>
        </p:grpSpPr>
        <p:grpSp>
          <p:nvGrpSpPr>
            <p:cNvPr id="63" name="组合 62">
              <a:extLst>
                <a:ext uri="{FF2B5EF4-FFF2-40B4-BE49-F238E27FC236}">
                  <a16:creationId xmlns:a16="http://schemas.microsoft.com/office/drawing/2014/main" id="{D9F1D3A0-1835-EC0F-A04A-5B367F29D76D}"/>
                </a:ext>
              </a:extLst>
            </p:cNvPr>
            <p:cNvGrpSpPr/>
            <p:nvPr/>
          </p:nvGrpSpPr>
          <p:grpSpPr>
            <a:xfrm>
              <a:off x="6344" y="3635"/>
              <a:ext cx="4658" cy="7432"/>
              <a:chOff x="6344" y="3635"/>
              <a:chExt cx="4658" cy="7432"/>
            </a:xfrm>
          </p:grpSpPr>
          <p:sp>
            <p:nvSpPr>
              <p:cNvPr id="58" name="圆角矩形 57">
                <a:extLst>
                  <a:ext uri="{FF2B5EF4-FFF2-40B4-BE49-F238E27FC236}">
                    <a16:creationId xmlns:a16="http://schemas.microsoft.com/office/drawing/2014/main" id="{628478E5-A391-7573-7AFE-51E706946481}"/>
                  </a:ext>
                </a:extLst>
              </p:cNvPr>
              <p:cNvSpPr/>
              <p:nvPr/>
            </p:nvSpPr>
            <p:spPr>
              <a:xfrm>
                <a:off x="6344" y="4177"/>
                <a:ext cx="4658" cy="689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07C72C4B-352C-A23A-FEB4-8FDCBBBA7F46}"/>
                  </a:ext>
                </a:extLst>
              </p:cNvPr>
              <p:cNvGrpSpPr/>
              <p:nvPr/>
            </p:nvGrpSpPr>
            <p:grpSpPr>
              <a:xfrm>
                <a:off x="6721" y="3635"/>
                <a:ext cx="3904" cy="1185"/>
                <a:chOff x="1999" y="3435"/>
                <a:chExt cx="3904" cy="1185"/>
              </a:xfrm>
            </p:grpSpPr>
            <p:sp>
              <p:nvSpPr>
                <p:cNvPr id="61" name="圆角矩形 60">
                  <a:extLst>
                    <a:ext uri="{FF2B5EF4-FFF2-40B4-BE49-F238E27FC236}">
                      <a16:creationId xmlns:a16="http://schemas.microsoft.com/office/drawing/2014/main" id="{D4D41DD8-4C2A-393D-F3AB-975ED5421C9A}"/>
                    </a:ext>
                  </a:extLst>
                </p:cNvPr>
                <p:cNvSpPr/>
                <p:nvPr>
                  <p:custDataLst>
                    <p:tags r:id="rId11"/>
                  </p:custDataLst>
                </p:nvPr>
              </p:nvSpPr>
              <p:spPr>
                <a:xfrm>
                  <a:off x="1999" y="3435"/>
                  <a:ext cx="3904"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979D0184-6DDA-F80E-1413-18A6E6D0AF6C}"/>
                    </a:ext>
                  </a:extLst>
                </p:cNvPr>
                <p:cNvSpPr txBox="1"/>
                <p:nvPr>
                  <p:custDataLst>
                    <p:tags r:id="rId12"/>
                  </p:custDataLst>
                </p:nvPr>
              </p:nvSpPr>
              <p:spPr>
                <a:xfrm>
                  <a:off x="2243" y="3502"/>
                  <a:ext cx="3415"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倾听是有效沟通的基础</a:t>
                  </a:r>
                </a:p>
              </p:txBody>
            </p:sp>
          </p:grpSp>
        </p:grpSp>
        <p:sp>
          <p:nvSpPr>
            <p:cNvPr id="64" name="文本框 63">
              <a:extLst>
                <a:ext uri="{FF2B5EF4-FFF2-40B4-BE49-F238E27FC236}">
                  <a16:creationId xmlns:a16="http://schemas.microsoft.com/office/drawing/2014/main" id="{0B15BCCC-FEAA-4C12-D7F4-3843917F67D8}"/>
                </a:ext>
              </a:extLst>
            </p:cNvPr>
            <p:cNvSpPr txBox="1"/>
            <p:nvPr>
              <p:custDataLst>
                <p:tags r:id="rId10"/>
              </p:custDataLst>
            </p:nvPr>
          </p:nvSpPr>
          <p:spPr>
            <a:xfrm>
              <a:off x="6555" y="5018"/>
              <a:ext cx="4305" cy="5859"/>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倾听是理解他人需求和意见的重要方式。当与他人交流时，我们应该全神贯注地倾听对方的观点和感受，不要急于打断或表达自己的意见。通过倾听，我们可以更好地理解对方的需求和意见，建立起互信和共鸣。同时，我们也应该尊重他人的观点，即使我们不完全同意。</a:t>
              </a:r>
            </a:p>
          </p:txBody>
        </p:sp>
      </p:grpSp>
      <p:grpSp>
        <p:nvGrpSpPr>
          <p:cNvPr id="66" name="3">
            <a:extLst>
              <a:ext uri="{FF2B5EF4-FFF2-40B4-BE49-F238E27FC236}">
                <a16:creationId xmlns:a16="http://schemas.microsoft.com/office/drawing/2014/main" id="{A6C0B41F-BF3F-D3C0-919D-C4D866DDE9B1}"/>
              </a:ext>
            </a:extLst>
          </p:cNvPr>
          <p:cNvGrpSpPr/>
          <p:nvPr/>
        </p:nvGrpSpPr>
        <p:grpSpPr>
          <a:xfrm>
            <a:off x="4617085" y="1574589"/>
            <a:ext cx="2957830" cy="4725670"/>
            <a:chOff x="6345" y="3585"/>
            <a:chExt cx="4658" cy="7442"/>
          </a:xfrm>
        </p:grpSpPr>
        <p:grpSp>
          <p:nvGrpSpPr>
            <p:cNvPr id="67" name="组合 66">
              <a:extLst>
                <a:ext uri="{FF2B5EF4-FFF2-40B4-BE49-F238E27FC236}">
                  <a16:creationId xmlns:a16="http://schemas.microsoft.com/office/drawing/2014/main" id="{2E2968A9-A442-6C6D-0080-4A65E77B7BF5}"/>
                </a:ext>
              </a:extLst>
            </p:cNvPr>
            <p:cNvGrpSpPr/>
            <p:nvPr/>
          </p:nvGrpSpPr>
          <p:grpSpPr>
            <a:xfrm>
              <a:off x="6345" y="3585"/>
              <a:ext cx="4658" cy="7442"/>
              <a:chOff x="6345" y="3585"/>
              <a:chExt cx="4658" cy="7442"/>
            </a:xfrm>
          </p:grpSpPr>
          <p:sp>
            <p:nvSpPr>
              <p:cNvPr id="68" name="圆角矩形 67">
                <a:extLst>
                  <a:ext uri="{FF2B5EF4-FFF2-40B4-BE49-F238E27FC236}">
                    <a16:creationId xmlns:a16="http://schemas.microsoft.com/office/drawing/2014/main" id="{60230F10-C526-96E3-AE08-5637FB2B62DE}"/>
                  </a:ext>
                </a:extLst>
              </p:cNvPr>
              <p:cNvSpPr/>
              <p:nvPr>
                <p:custDataLst>
                  <p:tags r:id="rId7"/>
                </p:custDataLst>
              </p:nvPr>
            </p:nvSpPr>
            <p:spPr>
              <a:xfrm>
                <a:off x="6345" y="4177"/>
                <a:ext cx="4658"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1167B0A5-8747-3989-E44E-1F40A8326594}"/>
                  </a:ext>
                </a:extLst>
              </p:cNvPr>
              <p:cNvGrpSpPr/>
              <p:nvPr/>
            </p:nvGrpSpPr>
            <p:grpSpPr>
              <a:xfrm>
                <a:off x="6816" y="3585"/>
                <a:ext cx="3904" cy="1149"/>
                <a:chOff x="2094" y="3385"/>
                <a:chExt cx="3904" cy="1149"/>
              </a:xfrm>
            </p:grpSpPr>
            <p:sp>
              <p:nvSpPr>
                <p:cNvPr id="70" name="圆角矩形 69">
                  <a:extLst>
                    <a:ext uri="{FF2B5EF4-FFF2-40B4-BE49-F238E27FC236}">
                      <a16:creationId xmlns:a16="http://schemas.microsoft.com/office/drawing/2014/main" id="{6453EDA2-832F-1FF5-1040-CBC1D224D6F5}"/>
                    </a:ext>
                  </a:extLst>
                </p:cNvPr>
                <p:cNvSpPr/>
                <p:nvPr>
                  <p:custDataLst>
                    <p:tags r:id="rId8"/>
                  </p:custDataLst>
                </p:nvPr>
              </p:nvSpPr>
              <p:spPr>
                <a:xfrm>
                  <a:off x="2094" y="3385"/>
                  <a:ext cx="3904"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E26A248E-280A-32C7-7E60-CE9F84848B1D}"/>
                    </a:ext>
                  </a:extLst>
                </p:cNvPr>
                <p:cNvSpPr txBox="1"/>
                <p:nvPr>
                  <p:custDataLst>
                    <p:tags r:id="rId9"/>
                  </p:custDataLst>
                </p:nvPr>
              </p:nvSpPr>
              <p:spPr>
                <a:xfrm>
                  <a:off x="2154" y="3390"/>
                  <a:ext cx="3844"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表达清晰和明确是有效沟通的关键</a:t>
                  </a:r>
                </a:p>
              </p:txBody>
            </p:sp>
          </p:grpSp>
        </p:grpSp>
        <p:sp>
          <p:nvSpPr>
            <p:cNvPr id="73" name="文本框 72">
              <a:extLst>
                <a:ext uri="{FF2B5EF4-FFF2-40B4-BE49-F238E27FC236}">
                  <a16:creationId xmlns:a16="http://schemas.microsoft.com/office/drawing/2014/main" id="{C371A7E9-FF49-96C2-42A9-A3634C32ABA8}"/>
                </a:ext>
              </a:extLst>
            </p:cNvPr>
            <p:cNvSpPr txBox="1"/>
            <p:nvPr>
              <p:custDataLst>
                <p:tags r:id="rId6"/>
              </p:custDataLst>
            </p:nvPr>
          </p:nvSpPr>
          <p:spPr>
            <a:xfrm>
              <a:off x="6563" y="4987"/>
              <a:ext cx="4157" cy="4289"/>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应学会用简洁明了的语言表达自己的意见和需求。避免使用模棱两可的词语和含糊不清的表达方式。</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应该注意非语言沟通，如面部表情、姿势和声音的语调。</a:t>
              </a:r>
            </a:p>
          </p:txBody>
        </p:sp>
      </p:grpSp>
      <p:grpSp>
        <p:nvGrpSpPr>
          <p:cNvPr id="74" name="4">
            <a:extLst>
              <a:ext uri="{FF2B5EF4-FFF2-40B4-BE49-F238E27FC236}">
                <a16:creationId xmlns:a16="http://schemas.microsoft.com/office/drawing/2014/main" id="{C3A0723D-340F-89D0-BF88-061FB54D1BE8}"/>
              </a:ext>
            </a:extLst>
          </p:cNvPr>
          <p:cNvGrpSpPr/>
          <p:nvPr/>
        </p:nvGrpSpPr>
        <p:grpSpPr>
          <a:xfrm>
            <a:off x="8018303" y="1592369"/>
            <a:ext cx="2957830" cy="4707890"/>
            <a:chOff x="6345" y="3613"/>
            <a:chExt cx="4658" cy="7414"/>
          </a:xfrm>
        </p:grpSpPr>
        <p:grpSp>
          <p:nvGrpSpPr>
            <p:cNvPr id="75" name="组合 74">
              <a:extLst>
                <a:ext uri="{FF2B5EF4-FFF2-40B4-BE49-F238E27FC236}">
                  <a16:creationId xmlns:a16="http://schemas.microsoft.com/office/drawing/2014/main" id="{F96925CE-A123-1B48-67EE-62CE13EF271F}"/>
                </a:ext>
              </a:extLst>
            </p:cNvPr>
            <p:cNvGrpSpPr/>
            <p:nvPr/>
          </p:nvGrpSpPr>
          <p:grpSpPr>
            <a:xfrm>
              <a:off x="6345" y="3613"/>
              <a:ext cx="4658" cy="7414"/>
              <a:chOff x="6345" y="3613"/>
              <a:chExt cx="4658" cy="7414"/>
            </a:xfrm>
          </p:grpSpPr>
          <p:sp>
            <p:nvSpPr>
              <p:cNvPr id="76" name="圆角矩形 75">
                <a:extLst>
                  <a:ext uri="{FF2B5EF4-FFF2-40B4-BE49-F238E27FC236}">
                    <a16:creationId xmlns:a16="http://schemas.microsoft.com/office/drawing/2014/main" id="{0E747B22-0CE0-2BC0-7E2E-78160CA0A706}"/>
                  </a:ext>
                </a:extLst>
              </p:cNvPr>
              <p:cNvSpPr/>
              <p:nvPr>
                <p:custDataLst>
                  <p:tags r:id="rId3"/>
                </p:custDataLst>
              </p:nvPr>
            </p:nvSpPr>
            <p:spPr>
              <a:xfrm>
                <a:off x="6345" y="4177"/>
                <a:ext cx="4658"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8923B681-7038-54CA-1735-EEFF5DF48C79}"/>
                  </a:ext>
                </a:extLst>
              </p:cNvPr>
              <p:cNvGrpSpPr/>
              <p:nvPr/>
            </p:nvGrpSpPr>
            <p:grpSpPr>
              <a:xfrm>
                <a:off x="6684" y="3613"/>
                <a:ext cx="3844" cy="1605"/>
                <a:chOff x="1962" y="3413"/>
                <a:chExt cx="3844" cy="1605"/>
              </a:xfrm>
            </p:grpSpPr>
            <p:sp>
              <p:nvSpPr>
                <p:cNvPr id="78" name="圆角矩形 77">
                  <a:extLst>
                    <a:ext uri="{FF2B5EF4-FFF2-40B4-BE49-F238E27FC236}">
                      <a16:creationId xmlns:a16="http://schemas.microsoft.com/office/drawing/2014/main" id="{C80CCF99-E5A9-5721-2E2D-FF80717D7045}"/>
                    </a:ext>
                  </a:extLst>
                </p:cNvPr>
                <p:cNvSpPr/>
                <p:nvPr>
                  <p:custDataLst>
                    <p:tags r:id="rId4"/>
                  </p:custDataLst>
                </p:nvPr>
              </p:nvSpPr>
              <p:spPr>
                <a:xfrm>
                  <a:off x="1962" y="3413"/>
                  <a:ext cx="3844" cy="159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D75A1E26-E5D3-06A7-3C55-4CC19DC6A1E4}"/>
                    </a:ext>
                  </a:extLst>
                </p:cNvPr>
                <p:cNvSpPr txBox="1"/>
                <p:nvPr>
                  <p:custDataLst>
                    <p:tags r:id="rId5"/>
                  </p:custDataLst>
                </p:nvPr>
              </p:nvSpPr>
              <p:spPr>
                <a:xfrm>
                  <a:off x="2094" y="3419"/>
                  <a:ext cx="3584" cy="1599"/>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尊重他人是建立良好人际关系的关键</a:t>
                  </a:r>
                </a:p>
              </p:txBody>
            </p:sp>
          </p:grpSp>
        </p:grpSp>
        <p:sp>
          <p:nvSpPr>
            <p:cNvPr id="81" name="文本框 80">
              <a:extLst>
                <a:ext uri="{FF2B5EF4-FFF2-40B4-BE49-F238E27FC236}">
                  <a16:creationId xmlns:a16="http://schemas.microsoft.com/office/drawing/2014/main" id="{5AE30684-4E0D-53E1-C684-E744CA2A3A81}"/>
                </a:ext>
              </a:extLst>
            </p:cNvPr>
            <p:cNvSpPr txBox="1"/>
            <p:nvPr>
              <p:custDataLst>
                <p:tags r:id="rId2"/>
              </p:custDataLst>
            </p:nvPr>
          </p:nvSpPr>
          <p:spPr>
            <a:xfrm>
              <a:off x="6548" y="5511"/>
              <a:ext cx="4224"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我们应该尊重他人的观点、感受和隐私。避免批评、指责和争吵。尊重他人的独特性和个人空间，给予他人足够的尊重和信任。通过尊重他人从而可以建立起良好的人际关系，增进彼此的理解和合作。</a:t>
              </a:r>
            </a:p>
          </p:txBody>
        </p:sp>
      </p:grpSp>
    </p:spTree>
    <p:extLst>
      <p:ext uri="{BB962C8B-B14F-4D97-AF65-F5344CB8AC3E}">
        <p14:creationId xmlns:p14="http://schemas.microsoft.com/office/powerpoint/2010/main" val="333318290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四、有效交流的方法</a:t>
            </a:r>
          </a:p>
        </p:txBody>
      </p:sp>
      <p:grpSp>
        <p:nvGrpSpPr>
          <p:cNvPr id="25" name="4"/>
          <p:cNvGrpSpPr/>
          <p:nvPr/>
        </p:nvGrpSpPr>
        <p:grpSpPr>
          <a:xfrm>
            <a:off x="803910" y="1630821"/>
            <a:ext cx="10584180" cy="4375691"/>
            <a:chOff x="1585" y="5239"/>
            <a:chExt cx="16668" cy="8761"/>
          </a:xfrm>
        </p:grpSpPr>
        <p:grpSp>
          <p:nvGrpSpPr>
            <p:cNvPr id="17" name="组合 16"/>
            <p:cNvGrpSpPr/>
            <p:nvPr/>
          </p:nvGrpSpPr>
          <p:grpSpPr>
            <a:xfrm>
              <a:off x="1585" y="5239"/>
              <a:ext cx="7857" cy="8761"/>
              <a:chOff x="1585" y="5134"/>
              <a:chExt cx="7857" cy="8761"/>
            </a:xfrm>
          </p:grpSpPr>
          <p:sp>
            <p:nvSpPr>
              <p:cNvPr id="8" name="圆角矩形 7"/>
              <p:cNvSpPr/>
              <p:nvPr>
                <p:custDataLst>
                  <p:tags r:id="rId6"/>
                </p:custDataLst>
              </p:nvPr>
            </p:nvSpPr>
            <p:spPr>
              <a:xfrm>
                <a:off x="1585" y="5832"/>
                <a:ext cx="7857" cy="806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0" y="7004"/>
                <a:ext cx="7422" cy="5910"/>
              </a:xfrm>
              <a:prstGeom prst="rect">
                <a:avLst/>
              </a:prstGeom>
              <a:noFill/>
            </p:spPr>
            <p:txBody>
              <a:bodyPr wrap="square" rtlCol="0" anchor="t">
                <a:spAutoFit/>
              </a:bodyPr>
              <a:lstStyle/>
              <a:p>
                <a:pPr lvl="0" indent="457200" algn="just" fontAlgn="auto">
                  <a:lnSpc>
                    <a:spcPct val="15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在人际关系中，冲突是难免的。中职生应该学会积极面对冲突，并寻求解决的方式。中职生可以通过坦诚和理性的对话，寻找共同的利益和解决方案。避免情绪化和攻击性的言辞，保持冷静和理智。通过积极解决冲突增进彼此的理解和信任，维护良好的人际关系。</a:t>
                </a:r>
              </a:p>
            </p:txBody>
          </p:sp>
          <p:sp>
            <p:nvSpPr>
              <p:cNvPr id="15" name="圆角矩形 14"/>
              <p:cNvSpPr/>
              <p:nvPr>
                <p:custDataLst>
                  <p:tags r:id="rId7"/>
                </p:custDataLst>
              </p:nvPr>
            </p:nvSpPr>
            <p:spPr>
              <a:xfrm>
                <a:off x="2007" y="5134"/>
                <a:ext cx="7016" cy="1707"/>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8"/>
                </p:custDataLst>
              </p:nvPr>
            </p:nvSpPr>
            <p:spPr>
              <a:xfrm>
                <a:off x="2340" y="5297"/>
                <a:ext cx="6342" cy="1417"/>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积极解决冲突是维护良好人际关系的重要一环</a:t>
                </a:r>
              </a:p>
            </p:txBody>
          </p:sp>
        </p:grpSp>
        <p:grpSp>
          <p:nvGrpSpPr>
            <p:cNvPr id="18" name="组合 17"/>
            <p:cNvGrpSpPr/>
            <p:nvPr/>
          </p:nvGrpSpPr>
          <p:grpSpPr>
            <a:xfrm>
              <a:off x="10396" y="5239"/>
              <a:ext cx="7857" cy="8761"/>
              <a:chOff x="1586" y="5134"/>
              <a:chExt cx="7857" cy="8761"/>
            </a:xfrm>
          </p:grpSpPr>
          <p:sp>
            <p:nvSpPr>
              <p:cNvPr id="19" name="圆角矩形 18"/>
              <p:cNvSpPr/>
              <p:nvPr>
                <p:custDataLst>
                  <p:tags r:id="rId2"/>
                </p:custDataLst>
              </p:nvPr>
            </p:nvSpPr>
            <p:spPr>
              <a:xfrm>
                <a:off x="1586" y="5832"/>
                <a:ext cx="7857" cy="806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3"/>
                </p:custDataLst>
              </p:nvPr>
            </p:nvSpPr>
            <p:spPr>
              <a:xfrm>
                <a:off x="1817" y="7004"/>
                <a:ext cx="7411" cy="6742"/>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中职生应该主动参与社交活动，与他人建立联系和交流。可以参加社区活动、加入兴趣小组或志愿者组织。通过积极参与社交活动，中职生可以扩大人际关系圈子，建立更多的人际关系。同时，中职生也应该关注他人的需要和关心他人的生活。通过关心和支持他人，中职生可以建立起真诚和深厚的人际关系。</a:t>
                </a:r>
              </a:p>
            </p:txBody>
          </p:sp>
          <p:sp>
            <p:nvSpPr>
              <p:cNvPr id="23" name="圆角矩形 22"/>
              <p:cNvSpPr/>
              <p:nvPr>
                <p:custDataLst>
                  <p:tags r:id="rId4"/>
                </p:custDataLst>
              </p:nvPr>
            </p:nvSpPr>
            <p:spPr>
              <a:xfrm>
                <a:off x="2007" y="5134"/>
                <a:ext cx="7016" cy="1707"/>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p:cNvSpPr txBox="1"/>
              <p:nvPr>
                <p:custDataLst>
                  <p:tags r:id="rId5"/>
                </p:custDataLst>
              </p:nvPr>
            </p:nvSpPr>
            <p:spPr>
              <a:xfrm>
                <a:off x="2643" y="5299"/>
                <a:ext cx="5743" cy="1417"/>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建立良好的人际关系需要时间和努力</a:t>
                </a:r>
              </a:p>
            </p:txBody>
          </p:sp>
        </p:gr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1CA61-1160-854E-D703-2AC36FABD085}"/>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5364AC3E-423C-C1A0-8165-D8C813E30A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7DD99D64-3FA8-31F7-8130-1D31395DC9D0}"/>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9E2F3729-40CF-DD3D-EE2C-0EF0210A305A}"/>
              </a:ext>
            </a:extLst>
          </p:cNvPr>
          <p:cNvGrpSpPr/>
          <p:nvPr/>
        </p:nvGrpSpPr>
        <p:grpSpPr>
          <a:xfrm>
            <a:off x="2803539" y="1571861"/>
            <a:ext cx="6584922" cy="1870624"/>
            <a:chOff x="-1334" y="3008"/>
            <a:chExt cx="14121" cy="2946"/>
          </a:xfrm>
        </p:grpSpPr>
        <p:sp>
          <p:nvSpPr>
            <p:cNvPr id="11" name="矩形 10">
              <a:extLst>
                <a:ext uri="{FF2B5EF4-FFF2-40B4-BE49-F238E27FC236}">
                  <a16:creationId xmlns:a16="http://schemas.microsoft.com/office/drawing/2014/main" id="{E26695A3-1694-91EF-04C3-9FB43CE10027}"/>
                </a:ext>
              </a:extLst>
            </p:cNvPr>
            <p:cNvSpPr/>
            <p:nvPr>
              <p:custDataLst>
                <p:tags r:id="rId2"/>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心理咨询与服务</a:t>
              </a:r>
            </a:p>
          </p:txBody>
        </p:sp>
        <p:sp>
          <p:nvSpPr>
            <p:cNvPr id="12" name="矩形 11">
              <a:extLst>
                <a:ext uri="{FF2B5EF4-FFF2-40B4-BE49-F238E27FC236}">
                  <a16:creationId xmlns:a16="http://schemas.microsoft.com/office/drawing/2014/main" id="{39BD57B2-58FA-758F-3689-71362EDE3AB3}"/>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单元五</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445310366"/>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D2F63-3BAE-A82E-C778-D54486F08908}"/>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42E0A8A1-319F-E6CC-C032-5D74DF9FF939}"/>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C848B90-8DD3-ED60-F625-B8BC7A90F8E5}"/>
              </a:ext>
            </a:extLst>
          </p:cNvPr>
          <p:cNvSpPr txBox="1"/>
          <p:nvPr>
            <p:custDataLst>
              <p:tags r:id="rId1"/>
            </p:custDataLst>
          </p:nvPr>
        </p:nvSpPr>
        <p:spPr>
          <a:xfrm>
            <a:off x="1494790" y="1576629"/>
            <a:ext cx="9327008"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掌握心理咨询的概念。</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学习为学生提供心理咨询的功能与服务原则。</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明确学生寻求心理咨询与服务常见的误区有哪些。</a:t>
            </a: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通过对心理咨询与服务知识的学习，有效掌握相关知识，对健康产生积极影响。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养成健康的生活方式，树立正确的心理健康的理念与观念。</a:t>
            </a:r>
          </a:p>
        </p:txBody>
      </p:sp>
    </p:spTree>
    <p:extLst>
      <p:ext uri="{BB962C8B-B14F-4D97-AF65-F5344CB8AC3E}">
        <p14:creationId xmlns:p14="http://schemas.microsoft.com/office/powerpoint/2010/main" val="658392432"/>
      </p:ext>
    </p:extLst>
  </p:cSld>
  <p:clrMapOvr>
    <a:masterClrMapping/>
  </p:clrMapOvr>
  <p:transition spd="slow" advTm="4000">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3"/>
              </p:custDataLst>
            </p:nvPr>
          </p:nvSpPr>
          <p:spPr>
            <a:xfrm>
              <a:off x="1532" y="2572"/>
              <a:ext cx="16500" cy="73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4"/>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心理健康的概念</a:t>
              </a:r>
            </a:p>
          </p:txBody>
        </p:sp>
        <p:sp>
          <p:nvSpPr>
            <p:cNvPr id="2" name="文本框 1"/>
            <p:cNvSpPr txBox="1"/>
            <p:nvPr>
              <p:custDataLst>
                <p:tags r:id="rId5"/>
              </p:custDataLst>
            </p:nvPr>
          </p:nvSpPr>
          <p:spPr>
            <a:xfrm>
              <a:off x="1857" y="3543"/>
              <a:ext cx="8718" cy="595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心理健康有广义和狭义之分。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狭义的心理健康，指的是人的基本心理活动过程的内容完整、协调一致，主要目的是预防心理障碍或行为问题的发生。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广义的心理健康，是指一种高效而满意的持续的心理状态，它以促进人们心理调节、发展更大的心理效能为目标，使人们健康地生活，从而更好地适应社会生活，更有效地为社会和人类做出贡献。很显然，大多数人所追求的心理健康应该是广义的概念。</a:t>
              </a:r>
            </a:p>
          </p:txBody>
        </p:sp>
      </p:grpSp>
      <p:sp>
        <p:nvSpPr>
          <p:cNvPr id="4" name="1">
            <a:extLst>
              <a:ext uri="{FF2B5EF4-FFF2-40B4-BE49-F238E27FC236}">
                <a16:creationId xmlns:a16="http://schemas.microsoft.com/office/drawing/2014/main" id="{E13C1AAE-138D-6035-D913-6DDB0DFC515E}"/>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pic>
        <p:nvPicPr>
          <p:cNvPr id="3" name="图片 2">
            <a:extLst>
              <a:ext uri="{FF2B5EF4-FFF2-40B4-BE49-F238E27FC236}">
                <a16:creationId xmlns:a16="http://schemas.microsoft.com/office/drawing/2014/main" id="{D8AE89A2-ABF5-4177-CFF8-F69E70ADD977}"/>
              </a:ext>
            </a:extLst>
          </p:cNvPr>
          <p:cNvPicPr>
            <a:picLocks noChangeAspect="1"/>
          </p:cNvPicPr>
          <p:nvPr/>
        </p:nvPicPr>
        <p:blipFill rotWithShape="1">
          <a:blip r:embed="rId7"/>
          <a:srcRect l="4770" t="52299" r="17732" b="8454"/>
          <a:stretch/>
        </p:blipFill>
        <p:spPr>
          <a:xfrm>
            <a:off x="6999889" y="2090414"/>
            <a:ext cx="4201511" cy="3782695"/>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F2243-E0DB-43AE-E020-FEFEEEAC27E1}"/>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1843F81B-736A-2AD3-26CC-D049DB1122ED}"/>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E8DFD4E-2288-9291-01AD-A24CB660B1D7}"/>
              </a:ext>
            </a:extLst>
          </p:cNvPr>
          <p:cNvSpPr txBox="1"/>
          <p:nvPr>
            <p:custDataLst>
              <p:tags r:id="rId1"/>
            </p:custDataLst>
          </p:nvPr>
        </p:nvSpPr>
        <p:spPr>
          <a:xfrm>
            <a:off x="736505" y="1231733"/>
            <a:ext cx="10718989"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小红是一名中职学生，她最近一直感到情绪低落、焦虑和压力增加，影响了学业和生活。小红认识到自己可能需要寻求心理咨询的帮助，但在决定前往心理健康咨询室时，她又退却了。</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究其背后原因，小红有以下顾虑而不敢进行心理咨询。</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社会压力  对心理咨询的社会观念和刻板印象可能使小红感到害羞或尴尬。她可能担心被视为弱者或被别人负面标签化。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社会隔离  小红可能担心咨询这件事会泄露给亲友、同学或老师，导致她在社交圈中感到孤独。</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自我否定  小红可能对自己的问题和需要寻求帮助感到自我否定和自我批评。她可能觉得自己应该能够独自解决问题，认为寻求咨询是失败或软弱的表现。</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应对和解决方法：尽管小红感到不敢进行心理咨询，但有许多方法可以帮助她克服这些障碍并获得适当的支持。</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教育自己了解心理咨询的真正作用和益处，以改变对咨询的看法。通过了解他人的成功故事和体验，可以帮助她认识到咨询对她的帮助是正常且积极的。</a:t>
            </a:r>
          </a:p>
        </p:txBody>
      </p:sp>
    </p:spTree>
    <p:extLst>
      <p:ext uri="{BB962C8B-B14F-4D97-AF65-F5344CB8AC3E}">
        <p14:creationId xmlns:p14="http://schemas.microsoft.com/office/powerpoint/2010/main" val="2749194176"/>
      </p:ext>
    </p:extLst>
  </p:cSld>
  <p:clrMapOvr>
    <a:masterClrMapping/>
  </p:clrMapOvr>
  <p:transition spd="slow" advTm="4000">
    <p:wip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741EB-32B9-3378-203C-1C887B641AEC}"/>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061D1901-438D-6559-65F3-FEA2150C83A3}"/>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B33086B5-1859-8165-47B0-531F0CFBE30C}"/>
              </a:ext>
            </a:extLst>
          </p:cNvPr>
          <p:cNvSpPr txBox="1"/>
          <p:nvPr>
            <p:custDataLst>
              <p:tags r:id="rId1"/>
            </p:custDataLst>
          </p:nvPr>
        </p:nvSpPr>
        <p:spPr>
          <a:xfrm>
            <a:off x="765867" y="1217053"/>
            <a:ext cx="10660266" cy="5029390"/>
          </a:xfrm>
          <a:prstGeom prst="rect">
            <a:avLst/>
          </a:prstGeom>
          <a:noFill/>
        </p:spPr>
        <p:txBody>
          <a:bodyPr wrap="square" rtlCol="0" anchor="t">
            <a:spAutoFit/>
          </a:bodyPr>
          <a:lstStyle/>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寻求信任的人支持  与亲近的人分享自己的感受，并寻求他们的支持和理解。树立一个互相支持和鼓励的环境，可以帮助她更加自信地迈出寻求咨询的步伐。</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寻找信任的专业人士  寻找有经验、专业和值得信赖的心理咨询师。选择咨询师时，可以先与他们进行初步交流，了解他们的专业背景和使用的方法，并选择最合适的人员咨询。</a:t>
            </a: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逐步前进  开始寻求辅导和支持可以从一些简单而低压的形式开始，例如与心理咨询师进行在线咨询或参加小组辅导活动。在逐渐获得积极的经验后，她可能会感到更加自信，进而更愿意尝试更深入的咨询。</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自我接纳和倡导  鼓励小红接受自己的情感和心理需求，并拥有寻求心理咨询的勇气。通过向他人分享自己的经历，可以帮助改变对心理咨询的看法，并在社会中倡导积极心理健康的重要性。</a:t>
            </a: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通过克服心理障碍和理解到寻求心理咨询的重要性，小红可以获得恢复和发展所需的支持与辅导。现在最重要的是，为她提供支持和鼓励，并为她创造一个安全、开放的环境，使她能够正确面对心理咨询。</a:t>
            </a:r>
          </a:p>
        </p:txBody>
      </p:sp>
    </p:spTree>
    <p:extLst>
      <p:ext uri="{BB962C8B-B14F-4D97-AF65-F5344CB8AC3E}">
        <p14:creationId xmlns:p14="http://schemas.microsoft.com/office/powerpoint/2010/main" val="356181995"/>
      </p:ext>
    </p:extLst>
  </p:cSld>
  <p:clrMapOvr>
    <a:masterClrMapping/>
  </p:clrMapOvr>
  <p:transition spd="slow" advTm="4000">
    <p:wip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D5AA8-0F9C-014E-C3D8-FDAD675213A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BDADCF1D-06EC-7E44-8C37-E67ACF09BB29}"/>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一、心理咨询的概念</a:t>
            </a:r>
          </a:p>
        </p:txBody>
      </p:sp>
      <p:grpSp>
        <p:nvGrpSpPr>
          <p:cNvPr id="65" name="2">
            <a:extLst>
              <a:ext uri="{FF2B5EF4-FFF2-40B4-BE49-F238E27FC236}">
                <a16:creationId xmlns:a16="http://schemas.microsoft.com/office/drawing/2014/main" id="{C1A593F5-622C-10E5-0D9C-4E3E55130B59}"/>
              </a:ext>
            </a:extLst>
          </p:cNvPr>
          <p:cNvGrpSpPr/>
          <p:nvPr/>
        </p:nvGrpSpPr>
        <p:grpSpPr>
          <a:xfrm>
            <a:off x="1354455" y="1234812"/>
            <a:ext cx="9483090" cy="4886696"/>
            <a:chOff x="7088" y="4177"/>
            <a:chExt cx="3915" cy="14627"/>
          </a:xfrm>
        </p:grpSpPr>
        <p:sp>
          <p:nvSpPr>
            <p:cNvPr id="58" name="圆角矩形 57">
              <a:extLst>
                <a:ext uri="{FF2B5EF4-FFF2-40B4-BE49-F238E27FC236}">
                  <a16:creationId xmlns:a16="http://schemas.microsoft.com/office/drawing/2014/main" id="{95C207FD-78BC-9C32-2BC3-525F1A98BC58}"/>
                </a:ext>
              </a:extLst>
            </p:cNvPr>
            <p:cNvSpPr/>
            <p:nvPr>
              <p:custDataLst>
                <p:tags r:id="rId2"/>
              </p:custDataLst>
            </p:nvPr>
          </p:nvSpPr>
          <p:spPr>
            <a:xfrm>
              <a:off x="7088" y="4177"/>
              <a:ext cx="3915" cy="1462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C1B41665-5085-6C51-17A6-285B49373FEF}"/>
                </a:ext>
              </a:extLst>
            </p:cNvPr>
            <p:cNvSpPr txBox="1"/>
            <p:nvPr>
              <p:custDataLst>
                <p:tags r:id="rId3"/>
              </p:custDataLst>
            </p:nvPr>
          </p:nvSpPr>
          <p:spPr>
            <a:xfrm>
              <a:off x="7259" y="5207"/>
              <a:ext cx="3572" cy="1256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哲学百科全书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认为，心理咨询有以下几方面的重要特征。</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①主要针对正常人。</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②为人的一生提供有效的帮助。</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③强调个人的力量与价值。</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④强调认知因素，尤其是理性在选择和决定中的作用。</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⑤研究个人在制定总目标计划以及扮演社会角色方面的个性差异。</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⑥充分考虑情景和环境的因素，强调人对于环境资源的利用以及必要时的改变。</a:t>
              </a:r>
            </a:p>
            <a:p>
              <a:pPr marL="0" lvl="1" indent="457200" algn="just">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：运用有关心理科学的理论和方法，通过解决咨询对象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即来访者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的心理问题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包括发展性问题和障碍性心理问题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来维护和增进身心健康，促进个性发展和潜能开发的过程。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extLst>
      <p:ext uri="{BB962C8B-B14F-4D97-AF65-F5344CB8AC3E}">
        <p14:creationId xmlns:p14="http://schemas.microsoft.com/office/powerpoint/2010/main" val="113518750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327B3-3CA9-DD2B-E83B-2A6D951AEB33}"/>
            </a:ext>
          </a:extLst>
        </p:cNvPr>
        <p:cNvGrpSpPr/>
        <p:nvPr/>
      </p:nvGrpSpPr>
      <p:grpSpPr>
        <a:xfrm>
          <a:off x="0" y="0"/>
          <a:ext cx="0" cy="0"/>
          <a:chOff x="0" y="0"/>
          <a:chExt cx="0" cy="0"/>
        </a:xfrm>
      </p:grpSpPr>
      <p:sp>
        <p:nvSpPr>
          <p:cNvPr id="6" name="1">
            <a:extLst>
              <a:ext uri="{FF2B5EF4-FFF2-40B4-BE49-F238E27FC236}">
                <a16:creationId xmlns:a16="http://schemas.microsoft.com/office/drawing/2014/main" id="{BF4A977D-1C88-190B-3694-F80E7F1A32BF}"/>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二、心理咨询的对象</a:t>
            </a:r>
          </a:p>
        </p:txBody>
      </p:sp>
      <p:grpSp>
        <p:nvGrpSpPr>
          <p:cNvPr id="4" name="组合 3">
            <a:extLst>
              <a:ext uri="{FF2B5EF4-FFF2-40B4-BE49-F238E27FC236}">
                <a16:creationId xmlns:a16="http://schemas.microsoft.com/office/drawing/2014/main" id="{A28E994F-CAD8-13C4-95EB-650E4F24AA9F}"/>
              </a:ext>
            </a:extLst>
          </p:cNvPr>
          <p:cNvGrpSpPr/>
          <p:nvPr/>
        </p:nvGrpSpPr>
        <p:grpSpPr>
          <a:xfrm>
            <a:off x="889451" y="1493242"/>
            <a:ext cx="10134600" cy="4624716"/>
            <a:chOff x="1724" y="1968"/>
            <a:chExt cx="15960" cy="6253"/>
          </a:xfrm>
        </p:grpSpPr>
        <p:sp>
          <p:nvSpPr>
            <p:cNvPr id="58" name="圆角矩形 57">
              <a:extLst>
                <a:ext uri="{FF2B5EF4-FFF2-40B4-BE49-F238E27FC236}">
                  <a16:creationId xmlns:a16="http://schemas.microsoft.com/office/drawing/2014/main" id="{2995C6F1-E5AF-127E-695A-7EAFC5EE26D6}"/>
                </a:ext>
              </a:extLst>
            </p:cNvPr>
            <p:cNvSpPr/>
            <p:nvPr>
              <p:custDataLst>
                <p:tags r:id="rId2"/>
              </p:custDataLst>
            </p:nvPr>
          </p:nvSpPr>
          <p:spPr>
            <a:xfrm>
              <a:off x="1724" y="1968"/>
              <a:ext cx="15960"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85018AA0-1B9D-8594-98C3-EE5190804B5E}"/>
                </a:ext>
              </a:extLst>
            </p:cNvPr>
            <p:cNvSpPr txBox="1"/>
            <p:nvPr>
              <p:custDataLst>
                <p:tags r:id="rId3"/>
              </p:custDataLst>
            </p:nvPr>
          </p:nvSpPr>
          <p:spPr>
            <a:xfrm>
              <a:off x="2160" y="2142"/>
              <a:ext cx="15088" cy="5905"/>
            </a:xfrm>
            <a:prstGeom prst="rect">
              <a:avLst/>
            </a:prstGeom>
            <a:noFill/>
          </p:spPr>
          <p:txBody>
            <a:bodyPr wrap="square" rtlCol="0" anchor="t">
              <a:no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面向的对象可分为三大类：一是精神正常，遇到与心理有关的现实问题并请求帮助的人群；二是精神正常，但心理健康出现问题并请求帮助的人群；三是特殊对象，临床治愈的处于康复期的精神疾病患者。</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主要面向精神正常人群在现实生活中遇到的许多问题，他们在面对这些发展问题时，需要做出合理的选择，以便顺利度过人生的各个阶段。这时，心理咨询师从心理学的角度，向他们提供心理学帮助，这类咨询叫作</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发展性咨询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长期处在困惑、内心冲突之中，或者遭到比较严重的心理创伤而失去心理平衡，心理健康遭到不同程度破坏的人，尽管个体的精神仍然是正常的，但心理健康水平却下降很多，这时心理咨询师所提供的帮助称作“</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心理健康咨询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在中职生群体中，进行心理咨询的人主要以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发展性心理咨询</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为主。</a:t>
              </a:r>
            </a:p>
          </p:txBody>
        </p:sp>
      </p:grpSp>
    </p:spTree>
    <p:extLst>
      <p:ext uri="{BB962C8B-B14F-4D97-AF65-F5344CB8AC3E}">
        <p14:creationId xmlns:p14="http://schemas.microsoft.com/office/powerpoint/2010/main" val="806398373"/>
      </p:ext>
    </p:extLst>
  </p:cSld>
  <p:clrMapOvr>
    <a:masterClrMapping/>
  </p:clrMapOvr>
  <p:transition spd="slow" advTm="4000">
    <p:wip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3D31B-07CC-E806-842C-9023D7E9462E}"/>
            </a:ext>
          </a:extLst>
        </p:cNvPr>
        <p:cNvGrpSpPr/>
        <p:nvPr/>
      </p:nvGrpSpPr>
      <p:grpSpPr>
        <a:xfrm>
          <a:off x="0" y="0"/>
          <a:ext cx="0" cy="0"/>
          <a:chOff x="0" y="0"/>
          <a:chExt cx="0" cy="0"/>
        </a:xfrm>
      </p:grpSpPr>
      <p:sp>
        <p:nvSpPr>
          <p:cNvPr id="6" name="1">
            <a:extLst>
              <a:ext uri="{FF2B5EF4-FFF2-40B4-BE49-F238E27FC236}">
                <a16:creationId xmlns:a16="http://schemas.microsoft.com/office/drawing/2014/main" id="{7DD6CE66-2ABC-B239-646D-2A840FE89710}"/>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三、心理咨询的功能</a:t>
            </a:r>
          </a:p>
        </p:txBody>
      </p:sp>
      <p:grpSp>
        <p:nvGrpSpPr>
          <p:cNvPr id="25" name="4">
            <a:extLst>
              <a:ext uri="{FF2B5EF4-FFF2-40B4-BE49-F238E27FC236}">
                <a16:creationId xmlns:a16="http://schemas.microsoft.com/office/drawing/2014/main" id="{50ACC7D9-101E-949C-AFBF-51CB93371F8D}"/>
              </a:ext>
            </a:extLst>
          </p:cNvPr>
          <p:cNvGrpSpPr/>
          <p:nvPr/>
        </p:nvGrpSpPr>
        <p:grpSpPr>
          <a:xfrm>
            <a:off x="803910" y="1454652"/>
            <a:ext cx="10584180" cy="4551997"/>
            <a:chOff x="1585" y="5239"/>
            <a:chExt cx="16668" cy="9114"/>
          </a:xfrm>
        </p:grpSpPr>
        <p:grpSp>
          <p:nvGrpSpPr>
            <p:cNvPr id="17" name="组合 16">
              <a:extLst>
                <a:ext uri="{FF2B5EF4-FFF2-40B4-BE49-F238E27FC236}">
                  <a16:creationId xmlns:a16="http://schemas.microsoft.com/office/drawing/2014/main" id="{18D31204-7ACE-707F-B4D8-281E7A51FF67}"/>
                </a:ext>
              </a:extLst>
            </p:cNvPr>
            <p:cNvGrpSpPr/>
            <p:nvPr/>
          </p:nvGrpSpPr>
          <p:grpSpPr>
            <a:xfrm>
              <a:off x="1585" y="5239"/>
              <a:ext cx="7857" cy="9114"/>
              <a:chOff x="1585" y="5134"/>
              <a:chExt cx="7857" cy="9114"/>
            </a:xfrm>
          </p:grpSpPr>
          <p:sp>
            <p:nvSpPr>
              <p:cNvPr id="8" name="圆角矩形 7">
                <a:extLst>
                  <a:ext uri="{FF2B5EF4-FFF2-40B4-BE49-F238E27FC236}">
                    <a16:creationId xmlns:a16="http://schemas.microsoft.com/office/drawing/2014/main" id="{1062D2A3-55AF-452B-C42E-D4CFA54BAE2A}"/>
                  </a:ext>
                </a:extLst>
              </p:cNvPr>
              <p:cNvSpPr/>
              <p:nvPr>
                <p:custDataLst>
                  <p:tags r:id="rId6"/>
                </p:custDataLst>
              </p:nvPr>
            </p:nvSpPr>
            <p:spPr>
              <a:xfrm>
                <a:off x="1585" y="5832"/>
                <a:ext cx="7857" cy="841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DC675929-40EC-DC53-5BCD-7595DECDD81C}"/>
                  </a:ext>
                </a:extLst>
              </p:cNvPr>
              <p:cNvSpPr txBox="1"/>
              <p:nvPr/>
            </p:nvSpPr>
            <p:spPr>
              <a:xfrm>
                <a:off x="1800" y="6432"/>
                <a:ext cx="7422" cy="7574"/>
              </a:xfrm>
              <a:prstGeom prst="rect">
                <a:avLst/>
              </a:prstGeom>
              <a:noFill/>
            </p:spPr>
            <p:txBody>
              <a:bodyPr wrap="square" rtlCol="0" anchor="t">
                <a:spAutoFit/>
              </a:bodyPr>
              <a:lstStyle/>
              <a:p>
                <a:pPr lvl="0" indent="457200" algn="just" fontAlgn="auto">
                  <a:lnSpc>
                    <a:spcPct val="15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心理咨询可以帮助中职生对自身进行相对认识，引导他们发现自我、了解自我。个体在运用其经验系统时，常常和外部世界的事物发生摩擦、矛盾，这会使个体产生困惑与不解。心理咨询可以帮助个体了解身处的内、外世界，了解内、外世界的相互作用以及人的“积极适应”能力。帮助个体认识到身处的内部冲突，真正认识自己的需要、价值观、态度、动机等。</a:t>
                </a:r>
              </a:p>
            </p:txBody>
          </p:sp>
          <p:sp>
            <p:nvSpPr>
              <p:cNvPr id="15" name="圆角矩形 14">
                <a:extLst>
                  <a:ext uri="{FF2B5EF4-FFF2-40B4-BE49-F238E27FC236}">
                    <a16:creationId xmlns:a16="http://schemas.microsoft.com/office/drawing/2014/main" id="{E3CB8A4D-A0E3-E619-09B3-CF58CB428422}"/>
                  </a:ext>
                </a:extLst>
              </p:cNvPr>
              <p:cNvSpPr/>
              <p:nvPr>
                <p:custDataLst>
                  <p:tags r:id="rId7"/>
                </p:custDataLst>
              </p:nvPr>
            </p:nvSpPr>
            <p:spPr>
              <a:xfrm>
                <a:off x="2007" y="5134"/>
                <a:ext cx="7016" cy="113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943E9835-612B-E2F9-A163-72DBD12AE1D0}"/>
                  </a:ext>
                </a:extLst>
              </p:cNvPr>
              <p:cNvSpPr txBox="1"/>
              <p:nvPr>
                <p:custDataLst>
                  <p:tags r:id="rId8"/>
                </p:custDataLst>
              </p:nvPr>
            </p:nvSpPr>
            <p:spPr>
              <a:xfrm>
                <a:off x="2340" y="5297"/>
                <a:ext cx="6342"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帮助学生更好地认识自我</a:t>
                </a:r>
              </a:p>
            </p:txBody>
          </p:sp>
        </p:grpSp>
        <p:grpSp>
          <p:nvGrpSpPr>
            <p:cNvPr id="18" name="组合 17">
              <a:extLst>
                <a:ext uri="{FF2B5EF4-FFF2-40B4-BE49-F238E27FC236}">
                  <a16:creationId xmlns:a16="http://schemas.microsoft.com/office/drawing/2014/main" id="{133CDFF9-A84F-6214-843D-8FCAC4A5434F}"/>
                </a:ext>
              </a:extLst>
            </p:cNvPr>
            <p:cNvGrpSpPr/>
            <p:nvPr/>
          </p:nvGrpSpPr>
          <p:grpSpPr>
            <a:xfrm>
              <a:off x="10396" y="5239"/>
              <a:ext cx="7857" cy="8761"/>
              <a:chOff x="1586" y="5134"/>
              <a:chExt cx="7857" cy="8761"/>
            </a:xfrm>
          </p:grpSpPr>
          <p:sp>
            <p:nvSpPr>
              <p:cNvPr id="19" name="圆角矩形 18">
                <a:extLst>
                  <a:ext uri="{FF2B5EF4-FFF2-40B4-BE49-F238E27FC236}">
                    <a16:creationId xmlns:a16="http://schemas.microsoft.com/office/drawing/2014/main" id="{B420B1A3-C50A-D1AB-C04B-4EFC29229018}"/>
                  </a:ext>
                </a:extLst>
              </p:cNvPr>
              <p:cNvSpPr/>
              <p:nvPr>
                <p:custDataLst>
                  <p:tags r:id="rId2"/>
                </p:custDataLst>
              </p:nvPr>
            </p:nvSpPr>
            <p:spPr>
              <a:xfrm>
                <a:off x="1586" y="5832"/>
                <a:ext cx="7857" cy="806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E3D484B4-6165-AF5B-B5D2-983C7FF22174}"/>
                  </a:ext>
                </a:extLst>
              </p:cNvPr>
              <p:cNvSpPr txBox="1"/>
              <p:nvPr>
                <p:custDataLst>
                  <p:tags r:id="rId3"/>
                </p:custDataLst>
              </p:nvPr>
            </p:nvSpPr>
            <p:spPr>
              <a:xfrm>
                <a:off x="1817" y="6432"/>
                <a:ext cx="7411" cy="5910"/>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许多个体经常确信自己的动机和需要是正确的、合理的，认为自己十分清楚自己的需求，但实际上并非如此。</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心理咨询可以帮助个体评估自己的思维、观念是否合理，这不但可以帮助中职生解决当前存在的心理问题，还能够帮助看清未来方向，促进个体的自我成长。</a:t>
                </a:r>
              </a:p>
            </p:txBody>
          </p:sp>
          <p:sp>
            <p:nvSpPr>
              <p:cNvPr id="23" name="圆角矩形 22">
                <a:extLst>
                  <a:ext uri="{FF2B5EF4-FFF2-40B4-BE49-F238E27FC236}">
                    <a16:creationId xmlns:a16="http://schemas.microsoft.com/office/drawing/2014/main" id="{BD9B1D89-26B2-651E-5A49-00DF3641F347}"/>
                  </a:ext>
                </a:extLst>
              </p:cNvPr>
              <p:cNvSpPr/>
              <p:nvPr>
                <p:custDataLst>
                  <p:tags r:id="rId4"/>
                </p:custDataLst>
              </p:nvPr>
            </p:nvSpPr>
            <p:spPr>
              <a:xfrm>
                <a:off x="2007" y="5134"/>
                <a:ext cx="7016" cy="113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E8E63248-1DBC-3E5D-28C3-54636EF7BECD}"/>
                  </a:ext>
                </a:extLst>
              </p:cNvPr>
              <p:cNvSpPr txBox="1"/>
              <p:nvPr>
                <p:custDataLst>
                  <p:tags r:id="rId5"/>
                </p:custDataLst>
              </p:nvPr>
            </p:nvSpPr>
            <p:spPr>
              <a:xfrm>
                <a:off x="2643" y="5299"/>
                <a:ext cx="5743"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纠正学生的不合理信念</a:t>
                </a:r>
              </a:p>
            </p:txBody>
          </p:sp>
        </p:grpSp>
      </p:grpSp>
    </p:spTree>
    <p:extLst>
      <p:ext uri="{BB962C8B-B14F-4D97-AF65-F5344CB8AC3E}">
        <p14:creationId xmlns:p14="http://schemas.microsoft.com/office/powerpoint/2010/main" val="411612673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C6252-BCA9-477B-4E77-502991FFE169}"/>
            </a:ext>
          </a:extLst>
        </p:cNvPr>
        <p:cNvGrpSpPr/>
        <p:nvPr/>
      </p:nvGrpSpPr>
      <p:grpSpPr>
        <a:xfrm>
          <a:off x="0" y="0"/>
          <a:ext cx="0" cy="0"/>
          <a:chOff x="0" y="0"/>
          <a:chExt cx="0" cy="0"/>
        </a:xfrm>
      </p:grpSpPr>
      <p:sp>
        <p:nvSpPr>
          <p:cNvPr id="6" name="1">
            <a:extLst>
              <a:ext uri="{FF2B5EF4-FFF2-40B4-BE49-F238E27FC236}">
                <a16:creationId xmlns:a16="http://schemas.microsoft.com/office/drawing/2014/main" id="{28C5A22C-99D8-1CC3-F992-9427B8B62499}"/>
              </a:ext>
            </a:extLst>
          </p:cNvPr>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三、心理咨询的功能</a:t>
            </a:r>
          </a:p>
        </p:txBody>
      </p:sp>
      <p:grpSp>
        <p:nvGrpSpPr>
          <p:cNvPr id="25" name="4">
            <a:extLst>
              <a:ext uri="{FF2B5EF4-FFF2-40B4-BE49-F238E27FC236}">
                <a16:creationId xmlns:a16="http://schemas.microsoft.com/office/drawing/2014/main" id="{141B5EC3-C62F-48E7-8FAD-4E0877902C46}"/>
              </a:ext>
            </a:extLst>
          </p:cNvPr>
          <p:cNvGrpSpPr/>
          <p:nvPr/>
        </p:nvGrpSpPr>
        <p:grpSpPr>
          <a:xfrm>
            <a:off x="803910" y="1454652"/>
            <a:ext cx="10584180" cy="4551997"/>
            <a:chOff x="1585" y="5239"/>
            <a:chExt cx="16668" cy="9114"/>
          </a:xfrm>
        </p:grpSpPr>
        <p:grpSp>
          <p:nvGrpSpPr>
            <p:cNvPr id="17" name="组合 16">
              <a:extLst>
                <a:ext uri="{FF2B5EF4-FFF2-40B4-BE49-F238E27FC236}">
                  <a16:creationId xmlns:a16="http://schemas.microsoft.com/office/drawing/2014/main" id="{4F1C4870-2677-8C37-997F-BAF8A2070F27}"/>
                </a:ext>
              </a:extLst>
            </p:cNvPr>
            <p:cNvGrpSpPr/>
            <p:nvPr/>
          </p:nvGrpSpPr>
          <p:grpSpPr>
            <a:xfrm>
              <a:off x="1585" y="5239"/>
              <a:ext cx="7857" cy="9114"/>
              <a:chOff x="1585" y="5134"/>
              <a:chExt cx="7857" cy="9114"/>
            </a:xfrm>
          </p:grpSpPr>
          <p:sp>
            <p:nvSpPr>
              <p:cNvPr id="8" name="圆角矩形 7">
                <a:extLst>
                  <a:ext uri="{FF2B5EF4-FFF2-40B4-BE49-F238E27FC236}">
                    <a16:creationId xmlns:a16="http://schemas.microsoft.com/office/drawing/2014/main" id="{11BAC4CE-204B-010B-973A-ED77D35A1DB1}"/>
                  </a:ext>
                </a:extLst>
              </p:cNvPr>
              <p:cNvSpPr/>
              <p:nvPr>
                <p:custDataLst>
                  <p:tags r:id="rId6"/>
                </p:custDataLst>
              </p:nvPr>
            </p:nvSpPr>
            <p:spPr>
              <a:xfrm>
                <a:off x="1585" y="5832"/>
                <a:ext cx="7857" cy="841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BC9F569-4F7E-BB28-5C26-E9F895A35F7D}"/>
                  </a:ext>
                </a:extLst>
              </p:cNvPr>
              <p:cNvSpPr txBox="1"/>
              <p:nvPr/>
            </p:nvSpPr>
            <p:spPr>
              <a:xfrm>
                <a:off x="1800" y="6534"/>
                <a:ext cx="7422" cy="7449"/>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中职生面临压力，在适应环境和完善自身时容易出现某些不适应或迷茫现象。遇到问题时如不能及时自我调整或得到外界有效的帮助，就会加重学生的压力，甚至使其产生心理问题。通过心理咨询，可以为学生提供一个倾诉内心苦闷、烦恼和痛苦的场所，帮助其学着应对自身遇到的各种苦恼、挫折。心理咨询可以帮助学生积极调节个人的心理状况，从而建立起新的平衡，使学生学会适应环境的技能，既能提高学习效率，又能维护身心健康。</a:t>
                </a:r>
              </a:p>
            </p:txBody>
          </p:sp>
          <p:sp>
            <p:nvSpPr>
              <p:cNvPr id="15" name="圆角矩形 14">
                <a:extLst>
                  <a:ext uri="{FF2B5EF4-FFF2-40B4-BE49-F238E27FC236}">
                    <a16:creationId xmlns:a16="http://schemas.microsoft.com/office/drawing/2014/main" id="{6AC4C3F0-9DA4-18FC-DDD4-745E63C3F977}"/>
                  </a:ext>
                </a:extLst>
              </p:cNvPr>
              <p:cNvSpPr/>
              <p:nvPr>
                <p:custDataLst>
                  <p:tags r:id="rId7"/>
                </p:custDataLst>
              </p:nvPr>
            </p:nvSpPr>
            <p:spPr>
              <a:xfrm>
                <a:off x="2007" y="5134"/>
                <a:ext cx="7016" cy="113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a:extLst>
                  <a:ext uri="{FF2B5EF4-FFF2-40B4-BE49-F238E27FC236}">
                    <a16:creationId xmlns:a16="http://schemas.microsoft.com/office/drawing/2014/main" id="{3ACCA862-377E-3723-1006-947D275A8D99}"/>
                  </a:ext>
                </a:extLst>
              </p:cNvPr>
              <p:cNvSpPr txBox="1"/>
              <p:nvPr>
                <p:custDataLst>
                  <p:tags r:id="rId8"/>
                </p:custDataLst>
              </p:nvPr>
            </p:nvSpPr>
            <p:spPr>
              <a:xfrm>
                <a:off x="2340" y="5297"/>
                <a:ext cx="6342"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帮助学生面对问题、解决问题</a:t>
                </a:r>
              </a:p>
            </p:txBody>
          </p:sp>
        </p:grpSp>
        <p:grpSp>
          <p:nvGrpSpPr>
            <p:cNvPr id="18" name="组合 17">
              <a:extLst>
                <a:ext uri="{FF2B5EF4-FFF2-40B4-BE49-F238E27FC236}">
                  <a16:creationId xmlns:a16="http://schemas.microsoft.com/office/drawing/2014/main" id="{EEB2B318-47A6-0794-3B02-1FFCB668FE07}"/>
                </a:ext>
              </a:extLst>
            </p:cNvPr>
            <p:cNvGrpSpPr/>
            <p:nvPr/>
          </p:nvGrpSpPr>
          <p:grpSpPr>
            <a:xfrm>
              <a:off x="10396" y="5239"/>
              <a:ext cx="7857" cy="9114"/>
              <a:chOff x="1586" y="5134"/>
              <a:chExt cx="7857" cy="9114"/>
            </a:xfrm>
          </p:grpSpPr>
          <p:sp>
            <p:nvSpPr>
              <p:cNvPr id="19" name="圆角矩形 18">
                <a:extLst>
                  <a:ext uri="{FF2B5EF4-FFF2-40B4-BE49-F238E27FC236}">
                    <a16:creationId xmlns:a16="http://schemas.microsoft.com/office/drawing/2014/main" id="{266C3556-425A-8D40-A160-12A6DEF3E133}"/>
                  </a:ext>
                </a:extLst>
              </p:cNvPr>
              <p:cNvSpPr/>
              <p:nvPr>
                <p:custDataLst>
                  <p:tags r:id="rId2"/>
                </p:custDataLst>
              </p:nvPr>
            </p:nvSpPr>
            <p:spPr>
              <a:xfrm>
                <a:off x="1586" y="5832"/>
                <a:ext cx="7857" cy="841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764D138-A133-A7D7-EC19-DAB35D77F5CA}"/>
                  </a:ext>
                </a:extLst>
              </p:cNvPr>
              <p:cNvSpPr txBox="1"/>
              <p:nvPr>
                <p:custDataLst>
                  <p:tags r:id="rId3"/>
                </p:custDataLst>
              </p:nvPr>
            </p:nvSpPr>
            <p:spPr>
              <a:xfrm>
                <a:off x="1808" y="6534"/>
                <a:ext cx="7411" cy="6784"/>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少数学生在遇到严重生活应激时会出现巨大的心理疾病甚至自伤或自杀，有极少数学生会罹患精神疾病。心理咨询针对影响心理健康的原因，展示预防的方法与手段，以求尽力防患于未然，提高学生的自我保健意识。如果学生在疾病发生初期能主动求助，心理咨询便能及时、有效地发现这部分学生存在的问题，从而进行心理危机干预，或将他们转至专业的精神的卫生医疗机构治疗，避免学生病情恶化或自杀。</a:t>
                </a:r>
              </a:p>
            </p:txBody>
          </p:sp>
          <p:sp>
            <p:nvSpPr>
              <p:cNvPr id="23" name="圆角矩形 22">
                <a:extLst>
                  <a:ext uri="{FF2B5EF4-FFF2-40B4-BE49-F238E27FC236}">
                    <a16:creationId xmlns:a16="http://schemas.microsoft.com/office/drawing/2014/main" id="{C95E73B7-9419-11D4-4FEB-7C012F3FF975}"/>
                  </a:ext>
                </a:extLst>
              </p:cNvPr>
              <p:cNvSpPr/>
              <p:nvPr>
                <p:custDataLst>
                  <p:tags r:id="rId4"/>
                </p:custDataLst>
              </p:nvPr>
            </p:nvSpPr>
            <p:spPr>
              <a:xfrm>
                <a:off x="2007" y="5134"/>
                <a:ext cx="7016" cy="1135"/>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a:extLst>
                  <a:ext uri="{FF2B5EF4-FFF2-40B4-BE49-F238E27FC236}">
                    <a16:creationId xmlns:a16="http://schemas.microsoft.com/office/drawing/2014/main" id="{DD59AA0E-389F-B817-6AB6-4531B0250F45}"/>
                  </a:ext>
                </a:extLst>
              </p:cNvPr>
              <p:cNvSpPr txBox="1"/>
              <p:nvPr>
                <p:custDataLst>
                  <p:tags r:id="rId5"/>
                </p:custDataLst>
              </p:nvPr>
            </p:nvSpPr>
            <p:spPr>
              <a:xfrm>
                <a:off x="2534" y="5299"/>
                <a:ext cx="5960"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及时发现有心理疾病的学生</a:t>
                </a:r>
              </a:p>
            </p:txBody>
          </p:sp>
        </p:grpSp>
      </p:grpSp>
    </p:spTree>
    <p:extLst>
      <p:ext uri="{BB962C8B-B14F-4D97-AF65-F5344CB8AC3E}">
        <p14:creationId xmlns:p14="http://schemas.microsoft.com/office/powerpoint/2010/main" val="249992447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45D8A-4B52-D2B7-9804-660CDA8215EC}"/>
            </a:ext>
          </a:extLst>
        </p:cNvPr>
        <p:cNvGrpSpPr/>
        <p:nvPr/>
      </p:nvGrpSpPr>
      <p:grpSpPr>
        <a:xfrm>
          <a:off x="0" y="0"/>
          <a:ext cx="0" cy="0"/>
          <a:chOff x="0" y="0"/>
          <a:chExt cx="0" cy="0"/>
        </a:xfrm>
      </p:grpSpPr>
      <p:sp>
        <p:nvSpPr>
          <p:cNvPr id="4" name="1">
            <a:extLst>
              <a:ext uri="{FF2B5EF4-FFF2-40B4-BE49-F238E27FC236}">
                <a16:creationId xmlns:a16="http://schemas.microsoft.com/office/drawing/2014/main" id="{460BE878-B86D-5F07-D4C6-F016464205EE}"/>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四、学生心理咨询与服务的原则</a:t>
            </a:r>
          </a:p>
        </p:txBody>
      </p:sp>
      <p:grpSp>
        <p:nvGrpSpPr>
          <p:cNvPr id="3" name="3">
            <a:extLst>
              <a:ext uri="{FF2B5EF4-FFF2-40B4-BE49-F238E27FC236}">
                <a16:creationId xmlns:a16="http://schemas.microsoft.com/office/drawing/2014/main" id="{2EA1712F-C229-8586-5720-A477D44F995C}"/>
              </a:ext>
            </a:extLst>
          </p:cNvPr>
          <p:cNvGrpSpPr/>
          <p:nvPr/>
        </p:nvGrpSpPr>
        <p:grpSpPr>
          <a:xfrm>
            <a:off x="723900" y="1410616"/>
            <a:ext cx="10744200" cy="2739390"/>
            <a:chOff x="1112" y="2337"/>
            <a:chExt cx="16920" cy="4314"/>
          </a:xfrm>
        </p:grpSpPr>
        <p:sp>
          <p:nvSpPr>
            <p:cNvPr id="5" name="直角三角形 4">
              <a:extLst>
                <a:ext uri="{FF2B5EF4-FFF2-40B4-BE49-F238E27FC236}">
                  <a16:creationId xmlns:a16="http://schemas.microsoft.com/office/drawing/2014/main" id="{DF94797F-3B8A-64A6-BA86-D954980F4608}"/>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35554F34-86AC-702E-7A35-8677F4002491}"/>
                </a:ext>
              </a:extLst>
            </p:cNvPr>
            <p:cNvSpPr/>
            <p:nvPr>
              <p:custDataLst>
                <p:tags r:id="rId7"/>
              </p:custDataLst>
            </p:nvPr>
          </p:nvSpPr>
          <p:spPr>
            <a:xfrm>
              <a:off x="1532" y="2550"/>
              <a:ext cx="16500" cy="410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5DBAAAC4-2375-F81C-393B-23AFB1BD873D}"/>
                </a:ext>
              </a:extLst>
            </p:cNvPr>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保密原则</a:t>
              </a:r>
            </a:p>
          </p:txBody>
        </p:sp>
        <p:sp>
          <p:nvSpPr>
            <p:cNvPr id="9" name="文本框 8">
              <a:extLst>
                <a:ext uri="{FF2B5EF4-FFF2-40B4-BE49-F238E27FC236}">
                  <a16:creationId xmlns:a16="http://schemas.microsoft.com/office/drawing/2014/main" id="{EB051EC2-9E08-D48A-2D25-31CE41E2F92A}"/>
                </a:ext>
              </a:extLst>
            </p:cNvPr>
            <p:cNvSpPr txBox="1"/>
            <p:nvPr>
              <p:custDataLst>
                <p:tags r:id="rId9"/>
              </p:custDataLst>
            </p:nvPr>
          </p:nvSpPr>
          <p:spPr>
            <a:xfrm>
              <a:off x="1933" y="3253"/>
              <a:ext cx="15679" cy="3340"/>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心理咨询老师必须本着对来访者负责的态度，以来访者的利益为重，尊重来访者的权利和隐私，为咨询的谈话内容保守秘密，不公开来访者的姓名，不在任何场合与任何人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督导师除外</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面前谈论来访学生的隐私，包括来访学生的亲属、老师、同学。当然，也有保密例外。这是指在发现来访学生有可能危及他人生命或者有明显的自杀意图或精神疾病时，应及时向有关部门反映，以利于采取防范措施。</a:t>
              </a:r>
            </a:p>
          </p:txBody>
        </p:sp>
      </p:grpSp>
      <p:grpSp>
        <p:nvGrpSpPr>
          <p:cNvPr id="2" name="3">
            <a:extLst>
              <a:ext uri="{FF2B5EF4-FFF2-40B4-BE49-F238E27FC236}">
                <a16:creationId xmlns:a16="http://schemas.microsoft.com/office/drawing/2014/main" id="{21D87317-2285-BAE8-B19F-933DD64C9DF1}"/>
              </a:ext>
            </a:extLst>
          </p:cNvPr>
          <p:cNvGrpSpPr/>
          <p:nvPr/>
        </p:nvGrpSpPr>
        <p:grpSpPr>
          <a:xfrm>
            <a:off x="723900" y="4330308"/>
            <a:ext cx="10744200" cy="2037715"/>
            <a:chOff x="1112" y="2337"/>
            <a:chExt cx="16920" cy="3209"/>
          </a:xfrm>
        </p:grpSpPr>
        <p:sp>
          <p:nvSpPr>
            <p:cNvPr id="10" name="直角三角形 9">
              <a:extLst>
                <a:ext uri="{FF2B5EF4-FFF2-40B4-BE49-F238E27FC236}">
                  <a16:creationId xmlns:a16="http://schemas.microsoft.com/office/drawing/2014/main" id="{DC53B7AE-34C0-6626-A52A-9E2D36BACD2D}"/>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1" name="任意多边形: 形状 10">
              <a:extLst>
                <a:ext uri="{FF2B5EF4-FFF2-40B4-BE49-F238E27FC236}">
                  <a16:creationId xmlns:a16="http://schemas.microsoft.com/office/drawing/2014/main" id="{BE07BEFF-3B90-5DA0-130A-DCDB8227076B}"/>
                </a:ext>
              </a:extLst>
            </p:cNvPr>
            <p:cNvSpPr/>
            <p:nvPr>
              <p:custDataLst>
                <p:tags r:id="rId3"/>
              </p:custDataLst>
            </p:nvPr>
          </p:nvSpPr>
          <p:spPr>
            <a:xfrm>
              <a:off x="1532" y="2550"/>
              <a:ext cx="16500" cy="299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2" name="任意多边形: 形状 17">
              <a:extLst>
                <a:ext uri="{FF2B5EF4-FFF2-40B4-BE49-F238E27FC236}">
                  <a16:creationId xmlns:a16="http://schemas.microsoft.com/office/drawing/2014/main" id="{DA11EF62-D867-20B5-611E-C6F144F6C072}"/>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情感中立原则</a:t>
              </a:r>
            </a:p>
          </p:txBody>
        </p:sp>
        <p:sp>
          <p:nvSpPr>
            <p:cNvPr id="13" name="文本框 12">
              <a:extLst>
                <a:ext uri="{FF2B5EF4-FFF2-40B4-BE49-F238E27FC236}">
                  <a16:creationId xmlns:a16="http://schemas.microsoft.com/office/drawing/2014/main" id="{B36EF979-1338-E962-F4BD-60C322D429D7}"/>
                </a:ext>
              </a:extLst>
            </p:cNvPr>
            <p:cNvSpPr txBox="1"/>
            <p:nvPr>
              <p:custDataLst>
                <p:tags r:id="rId5"/>
              </p:custDataLst>
            </p:nvPr>
          </p:nvSpPr>
          <p:spPr>
            <a:xfrm>
              <a:off x="1933" y="3253"/>
              <a:ext cx="15679" cy="2031"/>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老师在心理咨询中应保持不偏不倚的立场，确保心理咨询的客观与公正，不得把私人情感、利害关系掺杂进去，保持冷静、清醒的头脑，对事物做出客观判断和客观分析，在咨询过程中避免主观臆断，不轻易批评对方，把自己的价值观强加给来访学生。</a:t>
              </a:r>
            </a:p>
          </p:txBody>
        </p:sp>
      </p:grpSp>
    </p:spTree>
    <p:extLst>
      <p:ext uri="{BB962C8B-B14F-4D97-AF65-F5344CB8AC3E}">
        <p14:creationId xmlns:p14="http://schemas.microsoft.com/office/powerpoint/2010/main" val="2179278691"/>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C47CD6-13F2-B78D-80E9-B5800B0EED08}"/>
            </a:ext>
          </a:extLst>
        </p:cNvPr>
        <p:cNvGrpSpPr/>
        <p:nvPr/>
      </p:nvGrpSpPr>
      <p:grpSpPr>
        <a:xfrm>
          <a:off x="0" y="0"/>
          <a:ext cx="0" cy="0"/>
          <a:chOff x="0" y="0"/>
          <a:chExt cx="0" cy="0"/>
        </a:xfrm>
      </p:grpSpPr>
      <p:sp>
        <p:nvSpPr>
          <p:cNvPr id="4" name="1">
            <a:extLst>
              <a:ext uri="{FF2B5EF4-FFF2-40B4-BE49-F238E27FC236}">
                <a16:creationId xmlns:a16="http://schemas.microsoft.com/office/drawing/2014/main" id="{A170C298-238F-6DC4-3D3B-7982A1467FBF}"/>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四、学生心理咨询与服务的原则</a:t>
            </a:r>
          </a:p>
        </p:txBody>
      </p:sp>
      <p:grpSp>
        <p:nvGrpSpPr>
          <p:cNvPr id="3" name="3">
            <a:extLst>
              <a:ext uri="{FF2B5EF4-FFF2-40B4-BE49-F238E27FC236}">
                <a16:creationId xmlns:a16="http://schemas.microsoft.com/office/drawing/2014/main" id="{C80866F8-C95F-C499-0D56-119738D658E6}"/>
              </a:ext>
            </a:extLst>
          </p:cNvPr>
          <p:cNvGrpSpPr/>
          <p:nvPr/>
        </p:nvGrpSpPr>
        <p:grpSpPr>
          <a:xfrm>
            <a:off x="723900" y="1309948"/>
            <a:ext cx="10744200" cy="2739390"/>
            <a:chOff x="1112" y="2337"/>
            <a:chExt cx="16920" cy="4314"/>
          </a:xfrm>
        </p:grpSpPr>
        <p:sp>
          <p:nvSpPr>
            <p:cNvPr id="5" name="直角三角形 4">
              <a:extLst>
                <a:ext uri="{FF2B5EF4-FFF2-40B4-BE49-F238E27FC236}">
                  <a16:creationId xmlns:a16="http://schemas.microsoft.com/office/drawing/2014/main" id="{0377AA84-4254-94F7-15EE-8D88092E49EF}"/>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E16BBD7E-99B2-2C7B-8A91-392A98803D7F}"/>
                </a:ext>
              </a:extLst>
            </p:cNvPr>
            <p:cNvSpPr/>
            <p:nvPr>
              <p:custDataLst>
                <p:tags r:id="rId7"/>
              </p:custDataLst>
            </p:nvPr>
          </p:nvSpPr>
          <p:spPr>
            <a:xfrm>
              <a:off x="1532" y="2550"/>
              <a:ext cx="16500" cy="410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1450DEEC-A04A-50A2-02AB-ED8C1099F158}"/>
                </a:ext>
              </a:extLst>
            </p:cNvPr>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尊重信任原则</a:t>
              </a:r>
            </a:p>
          </p:txBody>
        </p:sp>
        <p:sp>
          <p:nvSpPr>
            <p:cNvPr id="9" name="文本框 8">
              <a:extLst>
                <a:ext uri="{FF2B5EF4-FFF2-40B4-BE49-F238E27FC236}">
                  <a16:creationId xmlns:a16="http://schemas.microsoft.com/office/drawing/2014/main" id="{39AB8165-665C-6375-E444-41FDE541E3F5}"/>
                </a:ext>
              </a:extLst>
            </p:cNvPr>
            <p:cNvSpPr txBox="1"/>
            <p:nvPr>
              <p:custDataLst>
                <p:tags r:id="rId9"/>
              </p:custDataLst>
            </p:nvPr>
          </p:nvSpPr>
          <p:spPr>
            <a:xfrm>
              <a:off x="1933" y="3253"/>
              <a:ext cx="15679" cy="3340"/>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老师要和来访学生建立相互信任、相互尊重的伙伴式的工作关系，以利于咨询工作的顺利开展。心理咨询老师要尽可能地让来访学生感到自己的可信、诚恳和有专业能力；要充分尊重来访者，尊重每一个来访者的独特性，将来访者视为一时陷入某种困惑的人，而非有问题或有缺陷的人。充分信任来访者有克服困难和适应环境的能力，协助来访学生寻求自身的积极资源，并热情鼓励来访者自我探索和解决困惑，实现助人自助。</a:t>
              </a:r>
            </a:p>
          </p:txBody>
        </p:sp>
      </p:grpSp>
      <p:grpSp>
        <p:nvGrpSpPr>
          <p:cNvPr id="2" name="3">
            <a:extLst>
              <a:ext uri="{FF2B5EF4-FFF2-40B4-BE49-F238E27FC236}">
                <a16:creationId xmlns:a16="http://schemas.microsoft.com/office/drawing/2014/main" id="{5EFC7C93-5A8C-EB53-ECE2-FD57EF688D85}"/>
              </a:ext>
            </a:extLst>
          </p:cNvPr>
          <p:cNvGrpSpPr/>
          <p:nvPr/>
        </p:nvGrpSpPr>
        <p:grpSpPr>
          <a:xfrm>
            <a:off x="723900" y="4196084"/>
            <a:ext cx="10744200" cy="2331720"/>
            <a:chOff x="1112" y="2337"/>
            <a:chExt cx="16920" cy="3672"/>
          </a:xfrm>
        </p:grpSpPr>
        <p:sp>
          <p:nvSpPr>
            <p:cNvPr id="10" name="直角三角形 9">
              <a:extLst>
                <a:ext uri="{FF2B5EF4-FFF2-40B4-BE49-F238E27FC236}">
                  <a16:creationId xmlns:a16="http://schemas.microsoft.com/office/drawing/2014/main" id="{EC6FF1E0-4E4C-3A0D-06D8-6F616F19AF4E}"/>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1" name="任意多边形: 形状 10">
              <a:extLst>
                <a:ext uri="{FF2B5EF4-FFF2-40B4-BE49-F238E27FC236}">
                  <a16:creationId xmlns:a16="http://schemas.microsoft.com/office/drawing/2014/main" id="{1680AE2D-64D1-440A-E50C-013F47AA3198}"/>
                </a:ext>
              </a:extLst>
            </p:cNvPr>
            <p:cNvSpPr/>
            <p:nvPr>
              <p:custDataLst>
                <p:tags r:id="rId3"/>
              </p:custDataLst>
            </p:nvPr>
          </p:nvSpPr>
          <p:spPr>
            <a:xfrm>
              <a:off x="1532" y="2550"/>
              <a:ext cx="16500" cy="34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2" name="任意多边形: 形状 17">
              <a:extLst>
                <a:ext uri="{FF2B5EF4-FFF2-40B4-BE49-F238E27FC236}">
                  <a16:creationId xmlns:a16="http://schemas.microsoft.com/office/drawing/2014/main" id="{4A72CDD7-E250-05DC-E283-9604E2818D14}"/>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理解支持原则</a:t>
              </a:r>
            </a:p>
          </p:txBody>
        </p:sp>
        <p:sp>
          <p:nvSpPr>
            <p:cNvPr id="13" name="文本框 12">
              <a:extLst>
                <a:ext uri="{FF2B5EF4-FFF2-40B4-BE49-F238E27FC236}">
                  <a16:creationId xmlns:a16="http://schemas.microsoft.com/office/drawing/2014/main" id="{C63501B9-A199-5EBC-652C-B11274ECE8A1}"/>
                </a:ext>
              </a:extLst>
            </p:cNvPr>
            <p:cNvSpPr txBox="1"/>
            <p:nvPr>
              <p:custDataLst>
                <p:tags r:id="rId5"/>
              </p:custDataLst>
            </p:nvPr>
          </p:nvSpPr>
          <p:spPr>
            <a:xfrm>
              <a:off x="1933" y="3253"/>
              <a:ext cx="15679" cy="268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理解支持原则就是心理咨询老师能设身处地地体会来访学生的情绪、情感体验，准确理解他的想法和看法，使来访学生能在精神上得到理解与支持。来访者对心理咨询老师抱有很大的希望，也存在某种担心和疑虑。心理咨询老师要充分理解、诚意相待，有助于来访学生解除心头的郁结，增强信心。</a:t>
              </a:r>
            </a:p>
          </p:txBody>
        </p:sp>
      </p:grpSp>
    </p:spTree>
    <p:extLst>
      <p:ext uri="{BB962C8B-B14F-4D97-AF65-F5344CB8AC3E}">
        <p14:creationId xmlns:p14="http://schemas.microsoft.com/office/powerpoint/2010/main" val="363037869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C76C6-5161-B185-B0E7-7CE0449812EE}"/>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ABF13EF-3D72-2171-4AA5-934F321A3B79}"/>
              </a:ext>
            </a:extLst>
          </p:cNvPr>
          <p:cNvGrpSpPr/>
          <p:nvPr/>
        </p:nvGrpSpPr>
        <p:grpSpPr>
          <a:xfrm>
            <a:off x="723900" y="1316976"/>
            <a:ext cx="10744200" cy="5025390"/>
            <a:chOff x="1112" y="2337"/>
            <a:chExt cx="16920" cy="7914"/>
          </a:xfrm>
        </p:grpSpPr>
        <p:sp>
          <p:nvSpPr>
            <p:cNvPr id="7" name="直角三角形 6">
              <a:extLst>
                <a:ext uri="{FF2B5EF4-FFF2-40B4-BE49-F238E27FC236}">
                  <a16:creationId xmlns:a16="http://schemas.microsoft.com/office/drawing/2014/main" id="{EC43B11A-CC84-E75A-EE68-D567D448D98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C9E8B0FE-F19A-DD80-03F8-012DC8D39F9B}"/>
                </a:ext>
              </a:extLst>
            </p:cNvPr>
            <p:cNvSpPr/>
            <p:nvPr>
              <p:custDataLst>
                <p:tags r:id="rId3"/>
              </p:custDataLst>
            </p:nvPr>
          </p:nvSpPr>
          <p:spPr>
            <a:xfrm>
              <a:off x="1532" y="2562"/>
              <a:ext cx="16500" cy="768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4C02751D-FB64-B383-0918-B3488F284FBE}"/>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发展性与灵活性原则</a:t>
              </a:r>
            </a:p>
          </p:txBody>
        </p:sp>
        <p:sp>
          <p:nvSpPr>
            <p:cNvPr id="2" name="文本框 1">
              <a:extLst>
                <a:ext uri="{FF2B5EF4-FFF2-40B4-BE49-F238E27FC236}">
                  <a16:creationId xmlns:a16="http://schemas.microsoft.com/office/drawing/2014/main" id="{133B5BA3-C409-64A1-0755-32FC152476BB}"/>
                </a:ext>
              </a:extLst>
            </p:cNvPr>
            <p:cNvSpPr txBox="1"/>
            <p:nvPr>
              <p:custDataLst>
                <p:tags r:id="rId5"/>
              </p:custDataLst>
            </p:nvPr>
          </p:nvSpPr>
          <p:spPr>
            <a:xfrm>
              <a:off x="1857" y="3408"/>
              <a:ext cx="9042"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老师必须要用发展变化的观点看待来访学生的问题，要对来访学生的内在潜能和发展条件进行准确的估计，运用的方法要有助于来访者的成长发展，还要充分考虑心理问题形成的历史，依据实际情况随时调整咨询方法。对不同的来访者要有针对性地采用不同的咨询方法，如对于有抑郁个性的学生，语言要温和，充满同情和关切；对于有强迫个性的学生，论述要严密，推理要合乎逻辑；对于内向、拘谨的学生，要多给予支持、理解和鼓励等；对于依赖性过强的学生，不宜过于迁就或提供过多的支持，而应让来访学生多发表看法。</a:t>
              </a:r>
            </a:p>
          </p:txBody>
        </p:sp>
      </p:grpSp>
      <p:sp>
        <p:nvSpPr>
          <p:cNvPr id="4" name="1">
            <a:extLst>
              <a:ext uri="{FF2B5EF4-FFF2-40B4-BE49-F238E27FC236}">
                <a16:creationId xmlns:a16="http://schemas.microsoft.com/office/drawing/2014/main" id="{DF8C2AA1-A3EC-3336-4D30-114CA15CB648}"/>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四、学生心理咨询与服务的原则</a:t>
            </a:r>
          </a:p>
        </p:txBody>
      </p:sp>
      <p:pic>
        <p:nvPicPr>
          <p:cNvPr id="6" name="图片 5">
            <a:extLst>
              <a:ext uri="{FF2B5EF4-FFF2-40B4-BE49-F238E27FC236}">
                <a16:creationId xmlns:a16="http://schemas.microsoft.com/office/drawing/2014/main" id="{866E1C9F-3B2E-0657-E953-5C1C62071BB4}"/>
              </a:ext>
            </a:extLst>
          </p:cNvPr>
          <p:cNvPicPr>
            <a:picLocks noChangeAspect="1"/>
          </p:cNvPicPr>
          <p:nvPr/>
        </p:nvPicPr>
        <p:blipFill>
          <a:blip r:embed="rId7"/>
          <a:stretch>
            <a:fillRect/>
          </a:stretch>
        </p:blipFill>
        <p:spPr>
          <a:xfrm>
            <a:off x="7145020" y="2083103"/>
            <a:ext cx="4242117" cy="4242117"/>
          </a:xfrm>
          <a:prstGeom prst="rect">
            <a:avLst/>
          </a:prstGeom>
        </p:spPr>
      </p:pic>
    </p:spTree>
    <p:extLst>
      <p:ext uri="{BB962C8B-B14F-4D97-AF65-F5344CB8AC3E}">
        <p14:creationId xmlns:p14="http://schemas.microsoft.com/office/powerpoint/2010/main" val="26116024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4FC87-71F2-1C25-163C-7ADBD507609D}"/>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275658AA-6B72-84E9-504F-441131402D74}"/>
              </a:ext>
            </a:extLst>
          </p:cNvPr>
          <p:cNvGrpSpPr/>
          <p:nvPr/>
        </p:nvGrpSpPr>
        <p:grpSpPr>
          <a:xfrm>
            <a:off x="1221576" y="2167750"/>
            <a:ext cx="10066020" cy="4214495"/>
            <a:chOff x="1989" y="3722"/>
            <a:chExt cx="15852" cy="6637"/>
          </a:xfrm>
        </p:grpSpPr>
        <p:sp>
          <p:nvSpPr>
            <p:cNvPr id="23" name="任意多边形: 形状 6">
              <a:extLst>
                <a:ext uri="{FF2B5EF4-FFF2-40B4-BE49-F238E27FC236}">
                  <a16:creationId xmlns:a16="http://schemas.microsoft.com/office/drawing/2014/main" id="{1E22A19B-D7E4-30A6-03BE-6339EF7748FF}"/>
                </a:ext>
              </a:extLst>
            </p:cNvPr>
            <p:cNvSpPr/>
            <p:nvPr>
              <p:custDataLst>
                <p:tags r:id="rId3"/>
              </p:custDataLst>
            </p:nvPr>
          </p:nvSpPr>
          <p:spPr>
            <a:xfrm>
              <a:off x="2528" y="3722"/>
              <a:ext cx="15313" cy="237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面对面咨询</a:t>
              </a: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心理咨询老师与来访学生面对面的交流，对来访学生的信息进行全面了解，并做出准确的分析、判断和评估，能够及时调整咨询策略，为来访学生提供有效的帮助。面对面咨询的主要优点在于咨询老师不仅可以听到来访学生叙述的内容，还可以观察其表情、动作、情绪反应等非言语信息，能更全面地了解来访者的信息，以便做出更准确的判断，便于咨询的更加深入。</a:t>
              </a:r>
            </a:p>
          </p:txBody>
        </p:sp>
        <p:sp>
          <p:nvSpPr>
            <p:cNvPr id="24" name="任意多边形: 形状 7">
              <a:extLst>
                <a:ext uri="{FF2B5EF4-FFF2-40B4-BE49-F238E27FC236}">
                  <a16:creationId xmlns:a16="http://schemas.microsoft.com/office/drawing/2014/main" id="{70C69B2B-4DC8-1E94-22D3-7DD643B1C787}"/>
                </a:ext>
              </a:extLst>
            </p:cNvPr>
            <p:cNvSpPr/>
            <p:nvPr>
              <p:custDataLst>
                <p:tags r:id="rId4"/>
              </p:custDataLst>
            </p:nvPr>
          </p:nvSpPr>
          <p:spPr>
            <a:xfrm>
              <a:off x="2528" y="6322"/>
              <a:ext cx="15308" cy="1906"/>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电话咨询</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电话咨询是心理咨询老师与来访者通过电话进行心理咨询的形式，其特点是联系方便、迅速。开展电话咨询之初，其在防止自杀与犯罪方面发挥了很好的作用。因此，电话咨询常被称为“希望线”“生命线” 。</a:t>
              </a:r>
            </a:p>
          </p:txBody>
        </p:sp>
        <p:sp>
          <p:nvSpPr>
            <p:cNvPr id="26" name="任意多边形: 形状 8">
              <a:extLst>
                <a:ext uri="{FF2B5EF4-FFF2-40B4-BE49-F238E27FC236}">
                  <a16:creationId xmlns:a16="http://schemas.microsoft.com/office/drawing/2014/main" id="{C042EAC5-4CEB-BE43-BE4E-7FE15652DC05}"/>
                </a:ext>
              </a:extLst>
            </p:cNvPr>
            <p:cNvSpPr/>
            <p:nvPr>
              <p:custDataLst>
                <p:tags r:id="rId5"/>
              </p:custDataLst>
            </p:nvPr>
          </p:nvSpPr>
          <p:spPr>
            <a:xfrm>
              <a:off x="2533" y="8453"/>
              <a:ext cx="15303" cy="1906"/>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网络咨询</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网络咨询是指心理咨询老师借助互联网对来访学生进行心理咨询的形式，其特点在于联系较方便，保密性和隐蔽性强。不足之处则在于双方不能直接面谈，导致来访学生的情况不全面或欠准确。目前的视频、音频连线可以对网络咨询的不足之处进行弥补。</a:t>
              </a:r>
            </a:p>
          </p:txBody>
        </p:sp>
        <p:grpSp>
          <p:nvGrpSpPr>
            <p:cNvPr id="49" name="组合 48">
              <a:extLst>
                <a:ext uri="{FF2B5EF4-FFF2-40B4-BE49-F238E27FC236}">
                  <a16:creationId xmlns:a16="http://schemas.microsoft.com/office/drawing/2014/main" id="{B05E3CDF-7E30-6A4B-AF5D-76C63CB62731}"/>
                </a:ext>
              </a:extLst>
            </p:cNvPr>
            <p:cNvGrpSpPr/>
            <p:nvPr/>
          </p:nvGrpSpPr>
          <p:grpSpPr>
            <a:xfrm>
              <a:off x="1989" y="4074"/>
              <a:ext cx="225" cy="5824"/>
              <a:chOff x="1989" y="4074"/>
              <a:chExt cx="225" cy="5824"/>
            </a:xfrm>
          </p:grpSpPr>
          <p:cxnSp>
            <p:nvCxnSpPr>
              <p:cNvPr id="30" name="直接连接符 29">
                <a:extLst>
                  <a:ext uri="{FF2B5EF4-FFF2-40B4-BE49-F238E27FC236}">
                    <a16:creationId xmlns:a16="http://schemas.microsoft.com/office/drawing/2014/main" id="{085BA708-C334-ED21-0942-AE263611B0DC}"/>
                  </a:ext>
                </a:extLst>
              </p:cNvPr>
              <p:cNvCxnSpPr/>
              <p:nvPr>
                <p:custDataLst>
                  <p:tags r:id="rId6"/>
                </p:custDataLst>
              </p:nvPr>
            </p:nvCxnSpPr>
            <p:spPr>
              <a:xfrm>
                <a:off x="2099" y="4074"/>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17BE7CD7-BE93-DE61-BE95-E73E8AF2C5C7}"/>
                  </a:ext>
                </a:extLst>
              </p:cNvPr>
              <p:cNvSpPr/>
              <p:nvPr/>
            </p:nvSpPr>
            <p:spPr>
              <a:xfrm>
                <a:off x="1989" y="4825"/>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64D0478F-71B8-6778-B1BF-CC742D871D3A}"/>
                  </a:ext>
                </a:extLst>
              </p:cNvPr>
              <p:cNvSpPr/>
              <p:nvPr>
                <p:custDataLst>
                  <p:tags r:id="rId7"/>
                </p:custDataLst>
              </p:nvPr>
            </p:nvSpPr>
            <p:spPr>
              <a:xfrm>
                <a:off x="1989" y="724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5A4A137-8FD2-A930-BBAB-620584279C0A}"/>
                  </a:ext>
                </a:extLst>
              </p:cNvPr>
              <p:cNvSpPr/>
              <p:nvPr>
                <p:custDataLst>
                  <p:tags r:id="rId8"/>
                </p:custDataLst>
              </p:nvPr>
            </p:nvSpPr>
            <p:spPr>
              <a:xfrm>
                <a:off x="1989" y="921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a:extLst>
              <a:ext uri="{FF2B5EF4-FFF2-40B4-BE49-F238E27FC236}">
                <a16:creationId xmlns:a16="http://schemas.microsoft.com/office/drawing/2014/main" id="{C6D8FE47-3C82-BC81-F52C-256D2AE01F8B}"/>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五、学生心理咨询与服务的形式</a:t>
            </a:r>
          </a:p>
        </p:txBody>
      </p:sp>
      <p:sp>
        <p:nvSpPr>
          <p:cNvPr id="8" name="任意多边形: 形状 17">
            <a:extLst>
              <a:ext uri="{FF2B5EF4-FFF2-40B4-BE49-F238E27FC236}">
                <a16:creationId xmlns:a16="http://schemas.microsoft.com/office/drawing/2014/main" id="{10C0470D-B4E2-6384-F5FB-F14121A48E73}"/>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以咨询途径为标准划分</a:t>
            </a:r>
          </a:p>
        </p:txBody>
      </p:sp>
    </p:spTree>
    <p:extLst>
      <p:ext uri="{BB962C8B-B14F-4D97-AF65-F5344CB8AC3E}">
        <p14:creationId xmlns:p14="http://schemas.microsoft.com/office/powerpoint/2010/main" val="239075138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5461B-5190-AF4C-C3E4-00C1CE42A919}"/>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7AF732B0-EDFA-50B1-7DA1-EDBA3A1CC904}"/>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判断心理是否健康的标准：</a:t>
            </a:r>
          </a:p>
        </p:txBody>
      </p:sp>
      <p:sp>
        <p:nvSpPr>
          <p:cNvPr id="6" name="1">
            <a:extLst>
              <a:ext uri="{FF2B5EF4-FFF2-40B4-BE49-F238E27FC236}">
                <a16:creationId xmlns:a16="http://schemas.microsoft.com/office/drawing/2014/main" id="{7ABD4474-6487-35DD-EBE6-0DCBB715BA04}"/>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grpSp>
        <p:nvGrpSpPr>
          <p:cNvPr id="65" name="2">
            <a:extLst>
              <a:ext uri="{FF2B5EF4-FFF2-40B4-BE49-F238E27FC236}">
                <a16:creationId xmlns:a16="http://schemas.microsoft.com/office/drawing/2014/main" id="{130F1796-73EC-2F32-5865-E2FE4A65EB55}"/>
              </a:ext>
            </a:extLst>
          </p:cNvPr>
          <p:cNvGrpSpPr/>
          <p:nvPr/>
        </p:nvGrpSpPr>
        <p:grpSpPr>
          <a:xfrm>
            <a:off x="1458595" y="2134870"/>
            <a:ext cx="2486025" cy="4366895"/>
            <a:chOff x="7087" y="3662"/>
            <a:chExt cx="3915" cy="6877"/>
          </a:xfrm>
        </p:grpSpPr>
        <p:grpSp>
          <p:nvGrpSpPr>
            <p:cNvPr id="63" name="组合 62">
              <a:extLst>
                <a:ext uri="{FF2B5EF4-FFF2-40B4-BE49-F238E27FC236}">
                  <a16:creationId xmlns:a16="http://schemas.microsoft.com/office/drawing/2014/main" id="{77FC4348-AB6D-6E99-A732-3B2510B5D538}"/>
                </a:ext>
              </a:extLst>
            </p:cNvPr>
            <p:cNvGrpSpPr/>
            <p:nvPr/>
          </p:nvGrpSpPr>
          <p:grpSpPr>
            <a:xfrm>
              <a:off x="7087" y="3662"/>
              <a:ext cx="3915" cy="6877"/>
              <a:chOff x="7087" y="3662"/>
              <a:chExt cx="3915" cy="6877"/>
            </a:xfrm>
          </p:grpSpPr>
          <p:sp>
            <p:nvSpPr>
              <p:cNvPr id="58" name="圆角矩形 57">
                <a:extLst>
                  <a:ext uri="{FF2B5EF4-FFF2-40B4-BE49-F238E27FC236}">
                    <a16:creationId xmlns:a16="http://schemas.microsoft.com/office/drawing/2014/main" id="{1FC78501-0104-CA49-5813-0F3C8088C1B3}"/>
                  </a:ext>
                </a:extLst>
              </p:cNvPr>
              <p:cNvSpPr/>
              <p:nvPr/>
            </p:nvSpPr>
            <p:spPr>
              <a:xfrm>
                <a:off x="7087"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BCC42088-5B3A-3BE0-9954-D2848921C9CE}"/>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65B373B9-55FA-7874-089B-CD2B274EFF2E}"/>
                    </a:ext>
                  </a:extLst>
                </p:cNvPr>
                <p:cNvSpPr/>
                <p:nvPr>
                  <p:custDataLst>
                    <p:tags r:id="rId12"/>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CF4D1973-1658-801D-44CF-FEC25FAAC0FC}"/>
                    </a:ext>
                  </a:extLst>
                </p:cNvPr>
                <p:cNvSpPr txBox="1"/>
                <p:nvPr>
                  <p:custDataLst>
                    <p:tags r:id="rId13"/>
                  </p:custDataLst>
                </p:nvPr>
              </p:nvSpPr>
              <p:spPr>
                <a:xfrm>
                  <a:off x="3014" y="3735"/>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1.</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自我感受</a:t>
                  </a:r>
                </a:p>
              </p:txBody>
            </p:sp>
          </p:grpSp>
        </p:grpSp>
        <p:sp>
          <p:nvSpPr>
            <p:cNvPr id="64" name="文本框 63">
              <a:extLst>
                <a:ext uri="{FF2B5EF4-FFF2-40B4-BE49-F238E27FC236}">
                  <a16:creationId xmlns:a16="http://schemas.microsoft.com/office/drawing/2014/main" id="{13A369CC-54DD-43E9-8154-ED7921FC9753}"/>
                </a:ext>
              </a:extLst>
            </p:cNvPr>
            <p:cNvSpPr txBox="1"/>
            <p:nvPr>
              <p:custDataLst>
                <p:tags r:id="rId11"/>
              </p:custDataLst>
            </p:nvPr>
          </p:nvSpPr>
          <p:spPr>
            <a:xfrm>
              <a:off x="7210" y="5018"/>
              <a:ext cx="3650" cy="530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关注自己的情绪和心理状态。如果你感到情绪稳定、积极乐观，能够适应各种压力和问题，并且能够感受到快乐和满足感，那么你的心理状态可能是健康的。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nvGrpSpPr>
          <p:cNvPr id="66" name="3">
            <a:extLst>
              <a:ext uri="{FF2B5EF4-FFF2-40B4-BE49-F238E27FC236}">
                <a16:creationId xmlns:a16="http://schemas.microsoft.com/office/drawing/2014/main" id="{FC9B6E1B-4299-D2E2-952B-338AC91FEA83}"/>
              </a:ext>
            </a:extLst>
          </p:cNvPr>
          <p:cNvGrpSpPr/>
          <p:nvPr/>
        </p:nvGrpSpPr>
        <p:grpSpPr>
          <a:xfrm>
            <a:off x="4853305" y="2134870"/>
            <a:ext cx="2486025" cy="4366895"/>
            <a:chOff x="7088" y="3662"/>
            <a:chExt cx="3915" cy="6877"/>
          </a:xfrm>
        </p:grpSpPr>
        <p:grpSp>
          <p:nvGrpSpPr>
            <p:cNvPr id="67" name="组合 66">
              <a:extLst>
                <a:ext uri="{FF2B5EF4-FFF2-40B4-BE49-F238E27FC236}">
                  <a16:creationId xmlns:a16="http://schemas.microsoft.com/office/drawing/2014/main" id="{AED170F4-4ECD-7222-5D84-E2A1F1717C37}"/>
                </a:ext>
              </a:extLst>
            </p:cNvPr>
            <p:cNvGrpSpPr/>
            <p:nvPr/>
          </p:nvGrpSpPr>
          <p:grpSpPr>
            <a:xfrm>
              <a:off x="7088" y="3662"/>
              <a:ext cx="3915" cy="6877"/>
              <a:chOff x="7088" y="3662"/>
              <a:chExt cx="3915" cy="6877"/>
            </a:xfrm>
          </p:grpSpPr>
          <p:sp>
            <p:nvSpPr>
              <p:cNvPr id="68" name="圆角矩形 67">
                <a:extLst>
                  <a:ext uri="{FF2B5EF4-FFF2-40B4-BE49-F238E27FC236}">
                    <a16:creationId xmlns:a16="http://schemas.microsoft.com/office/drawing/2014/main" id="{8FA4D124-486C-5C22-B97D-CA14E69CFDC2}"/>
                  </a:ext>
                </a:extLst>
              </p:cNvPr>
              <p:cNvSpPr/>
              <p:nvPr>
                <p:custDataLst>
                  <p:tags r:id="rId8"/>
                </p:custDataLst>
              </p:nvPr>
            </p:nvSpPr>
            <p:spPr>
              <a:xfrm>
                <a:off x="7088" y="4177"/>
                <a:ext cx="3915" cy="6362"/>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1B8BD06C-49F7-563D-0E7B-AB3F364E0544}"/>
                  </a:ext>
                </a:extLst>
              </p:cNvPr>
              <p:cNvGrpSpPr/>
              <p:nvPr/>
            </p:nvGrpSpPr>
            <p:grpSpPr>
              <a:xfrm>
                <a:off x="7452" y="3662"/>
                <a:ext cx="3188" cy="1149"/>
                <a:chOff x="2730" y="3462"/>
                <a:chExt cx="3188" cy="1149"/>
              </a:xfrm>
            </p:grpSpPr>
            <p:sp>
              <p:nvSpPr>
                <p:cNvPr id="70" name="圆角矩形 69">
                  <a:extLst>
                    <a:ext uri="{FF2B5EF4-FFF2-40B4-BE49-F238E27FC236}">
                      <a16:creationId xmlns:a16="http://schemas.microsoft.com/office/drawing/2014/main" id="{DB0C7F18-332E-6F0C-56BA-1164B7147F29}"/>
                    </a:ext>
                  </a:extLst>
                </p:cNvPr>
                <p:cNvSpPr/>
                <p:nvPr>
                  <p:custDataLst>
                    <p:tags r:id="rId9"/>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F9C5E9F4-D815-505B-3DCA-F0A254DC4A9C}"/>
                    </a:ext>
                  </a:extLst>
                </p:cNvPr>
                <p:cNvSpPr txBox="1"/>
                <p:nvPr>
                  <p:custDataLst>
                    <p:tags r:id="rId10"/>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2.</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社交关系</a:t>
                  </a:r>
                </a:p>
              </p:txBody>
            </p:sp>
          </p:grpSp>
        </p:grpSp>
        <p:sp>
          <p:nvSpPr>
            <p:cNvPr id="73" name="文本框 72">
              <a:extLst>
                <a:ext uri="{FF2B5EF4-FFF2-40B4-BE49-F238E27FC236}">
                  <a16:creationId xmlns:a16="http://schemas.microsoft.com/office/drawing/2014/main" id="{A1F41969-A181-E85C-9BA8-BD2A9770481D}"/>
                </a:ext>
              </a:extLst>
            </p:cNvPr>
            <p:cNvSpPr txBox="1"/>
            <p:nvPr>
              <p:custDataLst>
                <p:tags r:id="rId7"/>
              </p:custDataLst>
            </p:nvPr>
          </p:nvSpPr>
          <p:spPr>
            <a:xfrm>
              <a:off x="7210" y="5075"/>
              <a:ext cx="3631" cy="4649"/>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注意你与他人的互动和交往。健康的心理状态通常体现在良好的社交关系中，例如能够与他人建立良好的沟通、互动和支持。</a:t>
              </a:r>
            </a:p>
          </p:txBody>
        </p:sp>
      </p:grpSp>
      <p:grpSp>
        <p:nvGrpSpPr>
          <p:cNvPr id="74" name="4">
            <a:extLst>
              <a:ext uri="{FF2B5EF4-FFF2-40B4-BE49-F238E27FC236}">
                <a16:creationId xmlns:a16="http://schemas.microsoft.com/office/drawing/2014/main" id="{836CFF0B-F212-53FF-3560-A9F84769808D}"/>
              </a:ext>
            </a:extLst>
          </p:cNvPr>
          <p:cNvGrpSpPr/>
          <p:nvPr/>
        </p:nvGrpSpPr>
        <p:grpSpPr>
          <a:xfrm>
            <a:off x="8247380" y="2134869"/>
            <a:ext cx="2486025" cy="4366895"/>
            <a:chOff x="7088" y="3662"/>
            <a:chExt cx="3915" cy="6446"/>
          </a:xfrm>
        </p:grpSpPr>
        <p:grpSp>
          <p:nvGrpSpPr>
            <p:cNvPr id="75" name="组合 74">
              <a:extLst>
                <a:ext uri="{FF2B5EF4-FFF2-40B4-BE49-F238E27FC236}">
                  <a16:creationId xmlns:a16="http://schemas.microsoft.com/office/drawing/2014/main" id="{C91E9973-3363-C2B5-DAF2-5CFB1E6F0F3C}"/>
                </a:ext>
              </a:extLst>
            </p:cNvPr>
            <p:cNvGrpSpPr/>
            <p:nvPr/>
          </p:nvGrpSpPr>
          <p:grpSpPr>
            <a:xfrm>
              <a:off x="7088" y="3662"/>
              <a:ext cx="3915" cy="6446"/>
              <a:chOff x="7088" y="3662"/>
              <a:chExt cx="3915" cy="6446"/>
            </a:xfrm>
          </p:grpSpPr>
          <p:sp>
            <p:nvSpPr>
              <p:cNvPr id="76" name="圆角矩形 75">
                <a:extLst>
                  <a:ext uri="{FF2B5EF4-FFF2-40B4-BE49-F238E27FC236}">
                    <a16:creationId xmlns:a16="http://schemas.microsoft.com/office/drawing/2014/main" id="{F186CC95-FCEE-E5C2-D965-CF6274732E56}"/>
                  </a:ext>
                </a:extLst>
              </p:cNvPr>
              <p:cNvSpPr/>
              <p:nvPr>
                <p:custDataLst>
                  <p:tags r:id="rId4"/>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7A236BBC-5684-9A16-75BE-778CCB4DC80D}"/>
                  </a:ext>
                </a:extLst>
              </p:cNvPr>
              <p:cNvGrpSpPr/>
              <p:nvPr/>
            </p:nvGrpSpPr>
            <p:grpSpPr>
              <a:xfrm>
                <a:off x="7452" y="3662"/>
                <a:ext cx="3188" cy="1149"/>
                <a:chOff x="2730" y="3462"/>
                <a:chExt cx="3188" cy="1149"/>
              </a:xfrm>
            </p:grpSpPr>
            <p:sp>
              <p:nvSpPr>
                <p:cNvPr id="78" name="圆角矩形 77">
                  <a:extLst>
                    <a:ext uri="{FF2B5EF4-FFF2-40B4-BE49-F238E27FC236}">
                      <a16:creationId xmlns:a16="http://schemas.microsoft.com/office/drawing/2014/main" id="{CCAEA9D6-780E-0E32-A85D-D5EB14CAE4AF}"/>
                    </a:ext>
                  </a:extLst>
                </p:cNvPr>
                <p:cNvSpPr/>
                <p:nvPr>
                  <p:custDataLst>
                    <p:tags r:id="rId5"/>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141DB841-EDF2-416E-6250-84C7424E234F}"/>
                    </a:ext>
                  </a:extLst>
                </p:cNvPr>
                <p:cNvSpPr txBox="1"/>
                <p:nvPr>
                  <p:custDataLst>
                    <p:tags r:id="rId6"/>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3.</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日常功能</a:t>
                  </a:r>
                </a:p>
              </p:txBody>
            </p:sp>
          </p:grpSp>
        </p:grpSp>
        <p:sp>
          <p:nvSpPr>
            <p:cNvPr id="81" name="文本框 80">
              <a:extLst>
                <a:ext uri="{FF2B5EF4-FFF2-40B4-BE49-F238E27FC236}">
                  <a16:creationId xmlns:a16="http://schemas.microsoft.com/office/drawing/2014/main" id="{8C545277-6162-4433-2A7D-0F80FF9F9BED}"/>
                </a:ext>
              </a:extLst>
            </p:cNvPr>
            <p:cNvSpPr txBox="1"/>
            <p:nvPr>
              <p:custDataLst>
                <p:tags r:id="rId3"/>
              </p:custDataLst>
            </p:nvPr>
          </p:nvSpPr>
          <p:spPr>
            <a:xfrm>
              <a:off x="7248" y="5078"/>
              <a:ext cx="3584" cy="4649"/>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观察你的日常功能是否正常。一个健康的心理状态应该能够让你保持良好的注意力、集中力和判断力，并能够有效地执行日常任务。</a:t>
              </a:r>
            </a:p>
          </p:txBody>
        </p:sp>
      </p:grpSp>
    </p:spTree>
    <p:extLst>
      <p:ext uri="{BB962C8B-B14F-4D97-AF65-F5344CB8AC3E}">
        <p14:creationId xmlns:p14="http://schemas.microsoft.com/office/powerpoint/2010/main" val="27119264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3B0BB-5BA1-0185-E846-182AEF166843}"/>
            </a:ext>
          </a:extLst>
        </p:cNvPr>
        <p:cNvGrpSpPr/>
        <p:nvPr/>
      </p:nvGrpSpPr>
      <p:grpSpPr>
        <a:xfrm>
          <a:off x="0" y="0"/>
          <a:ext cx="0" cy="0"/>
          <a:chOff x="0" y="0"/>
          <a:chExt cx="0" cy="0"/>
        </a:xfrm>
      </p:grpSpPr>
      <p:grpSp>
        <p:nvGrpSpPr>
          <p:cNvPr id="52" name="3">
            <a:extLst>
              <a:ext uri="{FF2B5EF4-FFF2-40B4-BE49-F238E27FC236}">
                <a16:creationId xmlns:a16="http://schemas.microsoft.com/office/drawing/2014/main" id="{69679BEA-DD0C-8750-9617-36C61144D979}"/>
              </a:ext>
            </a:extLst>
          </p:cNvPr>
          <p:cNvGrpSpPr/>
          <p:nvPr/>
        </p:nvGrpSpPr>
        <p:grpSpPr>
          <a:xfrm>
            <a:off x="1221576" y="2167750"/>
            <a:ext cx="10066020" cy="3825240"/>
            <a:chOff x="1989" y="3722"/>
            <a:chExt cx="15852" cy="6024"/>
          </a:xfrm>
        </p:grpSpPr>
        <p:sp>
          <p:nvSpPr>
            <p:cNvPr id="23" name="任意多边形: 形状 6">
              <a:extLst>
                <a:ext uri="{FF2B5EF4-FFF2-40B4-BE49-F238E27FC236}">
                  <a16:creationId xmlns:a16="http://schemas.microsoft.com/office/drawing/2014/main" id="{6027DB18-51D5-A0E6-0C93-5C5A0F581A53}"/>
                </a:ext>
              </a:extLst>
            </p:cNvPr>
            <p:cNvSpPr/>
            <p:nvPr>
              <p:custDataLst>
                <p:tags r:id="rId3"/>
              </p:custDataLst>
            </p:nvPr>
          </p:nvSpPr>
          <p:spPr>
            <a:xfrm>
              <a:off x="2528" y="3722"/>
              <a:ext cx="15313" cy="237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个别咨询</a:t>
              </a: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个别咨询是心理咨询最常见的形式，而一般意义上的心理咨询就是指个别心理咨询。一对一的面谈咨询是它最主要的方式，此外也可以通过电话、互联网、信件等其他途径来进行。个别咨询的优点：保密性好、针对性强、咨访双方互动多。但个别咨询成本相对较高，适用于处理来访者的深度情绪困扰。</a:t>
              </a:r>
            </a:p>
          </p:txBody>
        </p:sp>
        <p:sp>
          <p:nvSpPr>
            <p:cNvPr id="24" name="任意多边形: 形状 7">
              <a:extLst>
                <a:ext uri="{FF2B5EF4-FFF2-40B4-BE49-F238E27FC236}">
                  <a16:creationId xmlns:a16="http://schemas.microsoft.com/office/drawing/2014/main" id="{D7565CFF-299E-B197-5B4C-E69F78A2529E}"/>
                </a:ext>
              </a:extLst>
            </p:cNvPr>
            <p:cNvSpPr/>
            <p:nvPr>
              <p:custDataLst>
                <p:tags r:id="rId4"/>
              </p:custDataLst>
            </p:nvPr>
          </p:nvSpPr>
          <p:spPr>
            <a:xfrm>
              <a:off x="2528" y="6322"/>
              <a:ext cx="15308" cy="3424"/>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团体咨询</a:t>
              </a: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团体咨询也称集体咨询、小组咨询，是相对于个体咨询而言的。它指的是将具有同类问题的来访者组成小组或较大的团体，进行共同讨论、指导或矫治。团体咨询是一种多向性的交流，具有高效率、低成本的特点。来访学生不仅可以在团体中得到接纳和帮助，也给予别人以支持和帮助，而且由于成员所存在的困惑具有相同性，会极大地降低个体对这些问题的焦虑。尤其适合有人际交往困扰的来访学生。团体咨询的不足是难以深入个人问题，难以兼顾每个个体的特殊性。</a:t>
              </a:r>
            </a:p>
          </p:txBody>
        </p:sp>
        <p:grpSp>
          <p:nvGrpSpPr>
            <p:cNvPr id="49" name="组合 48">
              <a:extLst>
                <a:ext uri="{FF2B5EF4-FFF2-40B4-BE49-F238E27FC236}">
                  <a16:creationId xmlns:a16="http://schemas.microsoft.com/office/drawing/2014/main" id="{BDC9C413-2BFE-A531-CCEA-AAC7D598253A}"/>
                </a:ext>
              </a:extLst>
            </p:cNvPr>
            <p:cNvGrpSpPr/>
            <p:nvPr/>
          </p:nvGrpSpPr>
          <p:grpSpPr>
            <a:xfrm>
              <a:off x="1989" y="4074"/>
              <a:ext cx="225" cy="5159"/>
              <a:chOff x="1989" y="4074"/>
              <a:chExt cx="225" cy="5159"/>
            </a:xfrm>
          </p:grpSpPr>
          <p:cxnSp>
            <p:nvCxnSpPr>
              <p:cNvPr id="30" name="直接连接符 29">
                <a:extLst>
                  <a:ext uri="{FF2B5EF4-FFF2-40B4-BE49-F238E27FC236}">
                    <a16:creationId xmlns:a16="http://schemas.microsoft.com/office/drawing/2014/main" id="{6CE4BCB6-F23D-C256-C274-740BC98F739C}"/>
                  </a:ext>
                </a:extLst>
              </p:cNvPr>
              <p:cNvCxnSpPr/>
              <p:nvPr>
                <p:custDataLst>
                  <p:tags r:id="rId5"/>
                </p:custDataLst>
              </p:nvPr>
            </p:nvCxnSpPr>
            <p:spPr>
              <a:xfrm>
                <a:off x="2099" y="4074"/>
                <a:ext cx="5" cy="5159"/>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64EA3150-D070-BCF1-2896-271E2A7C6A23}"/>
                  </a:ext>
                </a:extLst>
              </p:cNvPr>
              <p:cNvSpPr/>
              <p:nvPr/>
            </p:nvSpPr>
            <p:spPr>
              <a:xfrm>
                <a:off x="1989" y="4873"/>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D061D958-D59F-6B9B-C78E-CFF16C91C23A}"/>
                  </a:ext>
                </a:extLst>
              </p:cNvPr>
              <p:cNvSpPr/>
              <p:nvPr>
                <p:custDataLst>
                  <p:tags r:id="rId6"/>
                </p:custDataLst>
              </p:nvPr>
            </p:nvSpPr>
            <p:spPr>
              <a:xfrm>
                <a:off x="1989" y="7900"/>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a:extLst>
              <a:ext uri="{FF2B5EF4-FFF2-40B4-BE49-F238E27FC236}">
                <a16:creationId xmlns:a16="http://schemas.microsoft.com/office/drawing/2014/main" id="{0E5D79B9-F23F-CFD3-E7CF-2B8427BF1F1C}"/>
              </a:ext>
            </a:extLst>
          </p:cNvPr>
          <p:cNvSpPr txBox="1"/>
          <p:nvPr>
            <p:custDataLst>
              <p:tags r:id="rId1"/>
            </p:custDataLst>
          </p:nvPr>
        </p:nvSpPr>
        <p:spPr>
          <a:xfrm>
            <a:off x="592455" y="356235"/>
            <a:ext cx="746936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五、学生心理咨询与服务的形式</a:t>
            </a:r>
          </a:p>
        </p:txBody>
      </p:sp>
      <p:sp>
        <p:nvSpPr>
          <p:cNvPr id="8" name="任意多边形: 形状 17">
            <a:extLst>
              <a:ext uri="{FF2B5EF4-FFF2-40B4-BE49-F238E27FC236}">
                <a16:creationId xmlns:a16="http://schemas.microsoft.com/office/drawing/2014/main" id="{017EC080-C3B1-32AD-E755-F2F10A1DCC19}"/>
              </a:ext>
            </a:extLst>
          </p:cNvPr>
          <p:cNvSpPr/>
          <p:nvPr>
            <p:custDataLst>
              <p:tags r:id="rId2"/>
            </p:custDataLst>
          </p:nvPr>
        </p:nvSpPr>
        <p:spPr>
          <a:xfrm>
            <a:off x="706120" y="1476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以被辅导人数为标准划分</a:t>
            </a:r>
          </a:p>
        </p:txBody>
      </p:sp>
    </p:spTree>
    <p:extLst>
      <p:ext uri="{BB962C8B-B14F-4D97-AF65-F5344CB8AC3E}">
        <p14:creationId xmlns:p14="http://schemas.microsoft.com/office/powerpoint/2010/main" val="117562108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85FD4-7ACB-3128-2D2E-F69EF4DEADA0}"/>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B569952E-5102-5961-E2A7-1DE90846381C}"/>
              </a:ext>
            </a:extLst>
          </p:cNvPr>
          <p:cNvGrpSpPr/>
          <p:nvPr/>
        </p:nvGrpSpPr>
        <p:grpSpPr>
          <a:xfrm>
            <a:off x="723900" y="1836420"/>
            <a:ext cx="10744200" cy="1592580"/>
            <a:chOff x="1112" y="2325"/>
            <a:chExt cx="16920" cy="2508"/>
          </a:xfrm>
        </p:grpSpPr>
        <p:sp>
          <p:nvSpPr>
            <p:cNvPr id="7" name="直角三角形 6">
              <a:extLst>
                <a:ext uri="{FF2B5EF4-FFF2-40B4-BE49-F238E27FC236}">
                  <a16:creationId xmlns:a16="http://schemas.microsoft.com/office/drawing/2014/main" id="{A643C00F-E556-0293-D45F-64BC161592C3}"/>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3A02642D-27C7-04E7-B6D5-5EE3C43C2717}"/>
                </a:ext>
              </a:extLst>
            </p:cNvPr>
            <p:cNvSpPr/>
            <p:nvPr>
              <p:custDataLst>
                <p:tags r:id="rId7"/>
              </p:custDataLst>
            </p:nvPr>
          </p:nvSpPr>
          <p:spPr>
            <a:xfrm>
              <a:off x="1532" y="2560"/>
              <a:ext cx="16500" cy="227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AEB4F906-1A34-2C2B-71C2-1746A004C8F8}"/>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害怕被同学认为“有病”</a:t>
              </a:r>
            </a:p>
          </p:txBody>
        </p:sp>
        <p:sp>
          <p:nvSpPr>
            <p:cNvPr id="2" name="文本框 1">
              <a:extLst>
                <a:ext uri="{FF2B5EF4-FFF2-40B4-BE49-F238E27FC236}">
                  <a16:creationId xmlns:a16="http://schemas.microsoft.com/office/drawing/2014/main" id="{15999DC2-BE5B-C518-D820-340C9DAB4EDE}"/>
                </a:ext>
              </a:extLst>
            </p:cNvPr>
            <p:cNvSpPr txBox="1"/>
            <p:nvPr>
              <p:custDataLst>
                <p:tags r:id="rId9"/>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在人们的观念里，说某人“有病”，通常是指有“精神病”，或指一个人的思想极度不正常。因此，有部分学生本来想去寻求心理咨询，但害怕被同学视为“有病”，所以不敢前去咨询。</a:t>
              </a:r>
            </a:p>
          </p:txBody>
        </p:sp>
      </p:grpSp>
      <p:sp>
        <p:nvSpPr>
          <p:cNvPr id="4" name="1">
            <a:extLst>
              <a:ext uri="{FF2B5EF4-FFF2-40B4-BE49-F238E27FC236}">
                <a16:creationId xmlns:a16="http://schemas.microsoft.com/office/drawing/2014/main" id="{7FAFE005-C4D6-F205-D030-6D21F67229CA}"/>
              </a:ext>
            </a:extLst>
          </p:cNvPr>
          <p:cNvSpPr txBox="1"/>
          <p:nvPr>
            <p:custDataLst>
              <p:tags r:id="rId1"/>
            </p:custDataLst>
          </p:nvPr>
        </p:nvSpPr>
        <p:spPr>
          <a:xfrm>
            <a:off x="592455" y="356235"/>
            <a:ext cx="738866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六、学生寻求心理咨询与服务的常见误区</a:t>
            </a:r>
          </a:p>
        </p:txBody>
      </p:sp>
      <p:grpSp>
        <p:nvGrpSpPr>
          <p:cNvPr id="6" name="4">
            <a:extLst>
              <a:ext uri="{FF2B5EF4-FFF2-40B4-BE49-F238E27FC236}">
                <a16:creationId xmlns:a16="http://schemas.microsoft.com/office/drawing/2014/main" id="{933C85B8-3E0C-0086-A64A-3DBD692846AF}"/>
              </a:ext>
            </a:extLst>
          </p:cNvPr>
          <p:cNvGrpSpPr/>
          <p:nvPr/>
        </p:nvGrpSpPr>
        <p:grpSpPr>
          <a:xfrm>
            <a:off x="723900" y="3618715"/>
            <a:ext cx="10744200" cy="2484120"/>
            <a:chOff x="1312" y="5885"/>
            <a:chExt cx="16920" cy="3912"/>
          </a:xfrm>
        </p:grpSpPr>
        <p:sp>
          <p:nvSpPr>
            <p:cNvPr id="8" name="直角三角形 7">
              <a:extLst>
                <a:ext uri="{FF2B5EF4-FFF2-40B4-BE49-F238E27FC236}">
                  <a16:creationId xmlns:a16="http://schemas.microsoft.com/office/drawing/2014/main" id="{602D7687-6F7A-B21E-DB7A-10C698D8FB35}"/>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B3123007-D01E-5B8D-4896-35B9C2D17702}"/>
                </a:ext>
              </a:extLst>
            </p:cNvPr>
            <p:cNvSpPr/>
            <p:nvPr>
              <p:custDataLst>
                <p:tags r:id="rId3"/>
              </p:custDataLst>
            </p:nvPr>
          </p:nvSpPr>
          <p:spPr>
            <a:xfrm>
              <a:off x="1732" y="6119"/>
              <a:ext cx="16500" cy="367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5F96D92E-D8A1-0479-2625-A6FD13114CE5}"/>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害怕被心理咨询老师看作不正常的人</a:t>
              </a:r>
            </a:p>
          </p:txBody>
        </p:sp>
        <p:sp>
          <p:nvSpPr>
            <p:cNvPr id="11" name="文本框 10">
              <a:extLst>
                <a:ext uri="{FF2B5EF4-FFF2-40B4-BE49-F238E27FC236}">
                  <a16:creationId xmlns:a16="http://schemas.microsoft.com/office/drawing/2014/main" id="{8FC01508-2574-78BB-E9B9-D8DDADADB6D0}"/>
                </a:ext>
              </a:extLst>
            </p:cNvPr>
            <p:cNvSpPr txBox="1"/>
            <p:nvPr>
              <p:custDataLst>
                <p:tags r:id="rId5"/>
              </p:custDataLst>
            </p:nvPr>
          </p:nvSpPr>
          <p:spPr>
            <a:xfrm>
              <a:off x="2057" y="6829"/>
              <a:ext cx="15904" cy="2686"/>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许多学生会以为，心理咨询就像道德教育，只是从道德角度给予评判和要求。而他们认为自己的某些所思所行很难从道德上说明白。例如，某些同学所遇到的单相思或某些欲望冲动问题，虽然自己从道德的角度会有一个判断，但却仍然摆脱不了心理困扰。如果去做咨询，又担心被咨询老师从道德的角度将自己看作“不正常”的人。</a:t>
              </a:r>
            </a:p>
          </p:txBody>
        </p:sp>
      </p:grpSp>
    </p:spTree>
    <p:extLst>
      <p:ext uri="{BB962C8B-B14F-4D97-AF65-F5344CB8AC3E}">
        <p14:creationId xmlns:p14="http://schemas.microsoft.com/office/powerpoint/2010/main" val="149690657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DD834-2D7B-2E1B-CB79-13731F731F6F}"/>
            </a:ext>
          </a:extLst>
        </p:cNvPr>
        <p:cNvGrpSpPr/>
        <p:nvPr/>
      </p:nvGrpSpPr>
      <p:grpSpPr>
        <a:xfrm>
          <a:off x="0" y="0"/>
          <a:ext cx="0" cy="0"/>
          <a:chOff x="0" y="0"/>
          <a:chExt cx="0" cy="0"/>
        </a:xfrm>
      </p:grpSpPr>
      <p:grpSp>
        <p:nvGrpSpPr>
          <p:cNvPr id="16" name="3">
            <a:extLst>
              <a:ext uri="{FF2B5EF4-FFF2-40B4-BE49-F238E27FC236}">
                <a16:creationId xmlns:a16="http://schemas.microsoft.com/office/drawing/2014/main" id="{3EB212FB-C1E7-8166-08D6-2AEE112EED7A}"/>
              </a:ext>
            </a:extLst>
          </p:cNvPr>
          <p:cNvGrpSpPr/>
          <p:nvPr/>
        </p:nvGrpSpPr>
        <p:grpSpPr>
          <a:xfrm>
            <a:off x="723900" y="1351915"/>
            <a:ext cx="10744200" cy="2915285"/>
            <a:chOff x="1112" y="2325"/>
            <a:chExt cx="16920" cy="4591"/>
          </a:xfrm>
        </p:grpSpPr>
        <p:sp>
          <p:nvSpPr>
            <p:cNvPr id="7" name="直角三角形 6">
              <a:extLst>
                <a:ext uri="{FF2B5EF4-FFF2-40B4-BE49-F238E27FC236}">
                  <a16:creationId xmlns:a16="http://schemas.microsoft.com/office/drawing/2014/main" id="{E518FD06-3350-3266-B573-7628EA4A8060}"/>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a:extLst>
                <a:ext uri="{FF2B5EF4-FFF2-40B4-BE49-F238E27FC236}">
                  <a16:creationId xmlns:a16="http://schemas.microsoft.com/office/drawing/2014/main" id="{74725453-3289-C10F-6835-45617C326896}"/>
                </a:ext>
              </a:extLst>
            </p:cNvPr>
            <p:cNvSpPr/>
            <p:nvPr>
              <p:custDataLst>
                <p:tags r:id="rId7"/>
              </p:custDataLst>
            </p:nvPr>
          </p:nvSpPr>
          <p:spPr>
            <a:xfrm>
              <a:off x="1532" y="2560"/>
              <a:ext cx="16500" cy="43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a:extLst>
                <a:ext uri="{FF2B5EF4-FFF2-40B4-BE49-F238E27FC236}">
                  <a16:creationId xmlns:a16="http://schemas.microsoft.com/office/drawing/2014/main" id="{2BF00287-9B88-BC8E-EB7B-FF1127C394F0}"/>
                </a:ext>
              </a:extLst>
            </p:cNvPr>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心理咨询老师解决不了我的实际问题</a:t>
              </a:r>
            </a:p>
          </p:txBody>
        </p:sp>
        <p:sp>
          <p:nvSpPr>
            <p:cNvPr id="2" name="文本框 1">
              <a:extLst>
                <a:ext uri="{FF2B5EF4-FFF2-40B4-BE49-F238E27FC236}">
                  <a16:creationId xmlns:a16="http://schemas.microsoft.com/office/drawing/2014/main" id="{99069C15-0515-FA16-B106-07AA35B438C6}"/>
                </a:ext>
              </a:extLst>
            </p:cNvPr>
            <p:cNvSpPr txBox="1"/>
            <p:nvPr>
              <p:custDataLst>
                <p:tags r:id="rId9"/>
              </p:custDataLst>
            </p:nvPr>
          </p:nvSpPr>
          <p:spPr>
            <a:xfrm>
              <a:off x="1803" y="3262"/>
              <a:ext cx="15958" cy="3340"/>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些简单地认为，自己要走出困扰，别人只要能帮我解决好具体事情就行。如果事情已不可改变，做什么都不能使自己走出困扰。心理学早已证明，人在负性情绪的困扰下，负性情绪越大，人的思维水平越低，甚至想不到任何新的解决问题的出路。所以，不论事情是否还能改变，都必须先调整自己的心态，从而以更好的心态去争取事情的改变机会，这样成功的机率就会大得多。如果事情已经不能改变，更需调整心态，打开思维，寻找到新的发展机会。</a:t>
              </a:r>
            </a:p>
          </p:txBody>
        </p:sp>
      </p:grpSp>
      <p:sp>
        <p:nvSpPr>
          <p:cNvPr id="4" name="1">
            <a:extLst>
              <a:ext uri="{FF2B5EF4-FFF2-40B4-BE49-F238E27FC236}">
                <a16:creationId xmlns:a16="http://schemas.microsoft.com/office/drawing/2014/main" id="{A811EA20-85DB-D9BB-D771-98125BE9E39B}"/>
              </a:ext>
            </a:extLst>
          </p:cNvPr>
          <p:cNvSpPr txBox="1"/>
          <p:nvPr>
            <p:custDataLst>
              <p:tags r:id="rId1"/>
            </p:custDataLst>
          </p:nvPr>
        </p:nvSpPr>
        <p:spPr>
          <a:xfrm>
            <a:off x="592455" y="356235"/>
            <a:ext cx="738866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六、学生寻求心理咨询与服务的常见误区</a:t>
            </a:r>
          </a:p>
        </p:txBody>
      </p:sp>
      <p:grpSp>
        <p:nvGrpSpPr>
          <p:cNvPr id="6" name="4">
            <a:extLst>
              <a:ext uri="{FF2B5EF4-FFF2-40B4-BE49-F238E27FC236}">
                <a16:creationId xmlns:a16="http://schemas.microsoft.com/office/drawing/2014/main" id="{637E27C8-0ABE-F340-ADF3-AC1FAC6449D4}"/>
              </a:ext>
            </a:extLst>
          </p:cNvPr>
          <p:cNvGrpSpPr/>
          <p:nvPr/>
        </p:nvGrpSpPr>
        <p:grpSpPr>
          <a:xfrm>
            <a:off x="723900" y="4416425"/>
            <a:ext cx="10744200" cy="1984375"/>
            <a:chOff x="1312" y="5885"/>
            <a:chExt cx="16920" cy="3125"/>
          </a:xfrm>
        </p:grpSpPr>
        <p:sp>
          <p:nvSpPr>
            <p:cNvPr id="8" name="直角三角形 7">
              <a:extLst>
                <a:ext uri="{FF2B5EF4-FFF2-40B4-BE49-F238E27FC236}">
                  <a16:creationId xmlns:a16="http://schemas.microsoft.com/office/drawing/2014/main" id="{2DB57671-D027-178D-6C42-C7040578C746}"/>
                </a:ext>
              </a:extLst>
            </p:cNvPr>
            <p:cNvSpPr/>
            <p:nvPr>
              <p:custDataLst>
                <p:tags r:id="rId2"/>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a:extLst>
                <a:ext uri="{FF2B5EF4-FFF2-40B4-BE49-F238E27FC236}">
                  <a16:creationId xmlns:a16="http://schemas.microsoft.com/office/drawing/2014/main" id="{73B586EB-0EBD-54EE-22F2-B199FD96AAB5}"/>
                </a:ext>
              </a:extLst>
            </p:cNvPr>
            <p:cNvSpPr/>
            <p:nvPr>
              <p:custDataLst>
                <p:tags r:id="rId3"/>
              </p:custDataLst>
            </p:nvPr>
          </p:nvSpPr>
          <p:spPr>
            <a:xfrm>
              <a:off x="1732" y="6119"/>
              <a:ext cx="16500" cy="289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a:extLst>
                <a:ext uri="{FF2B5EF4-FFF2-40B4-BE49-F238E27FC236}">
                  <a16:creationId xmlns:a16="http://schemas.microsoft.com/office/drawing/2014/main" id="{0431A3CA-1C62-B9AC-052F-DC35BA26783A}"/>
                </a:ext>
              </a:extLst>
            </p:cNvPr>
            <p:cNvSpPr/>
            <p:nvPr>
              <p:custDataLst>
                <p:tags r:id="rId4"/>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医院都解决不了，心理咨询老师又能做什么</a:t>
              </a:r>
            </a:p>
          </p:txBody>
        </p:sp>
        <p:sp>
          <p:nvSpPr>
            <p:cNvPr id="11" name="文本框 10">
              <a:extLst>
                <a:ext uri="{FF2B5EF4-FFF2-40B4-BE49-F238E27FC236}">
                  <a16:creationId xmlns:a16="http://schemas.microsoft.com/office/drawing/2014/main" id="{89E9259A-C4F3-068A-01A7-0283D947E889}"/>
                </a:ext>
              </a:extLst>
            </p:cNvPr>
            <p:cNvSpPr txBox="1"/>
            <p:nvPr>
              <p:custDataLst>
                <p:tags r:id="rId5"/>
              </p:custDataLst>
            </p:nvPr>
          </p:nvSpPr>
          <p:spPr>
            <a:xfrm>
              <a:off x="2057" y="6829"/>
              <a:ext cx="15904" cy="2031"/>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有些中职生混淆了医学治疗与心理咨询的差异，而且忘记了人的本质力量。因为，心理咨询协助来访者调动的正是具有巨大超越性的人的本质力量：社会智慧的力量、个体能动性的力量和自由意志的力量。</a:t>
              </a:r>
            </a:p>
          </p:txBody>
        </p:sp>
      </p:grpSp>
    </p:spTree>
    <p:extLst>
      <p:ext uri="{BB962C8B-B14F-4D97-AF65-F5344CB8AC3E}">
        <p14:creationId xmlns:p14="http://schemas.microsoft.com/office/powerpoint/2010/main" val="129443118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C32E2-6B26-0CCB-4D25-EB5BCC9B9575}"/>
            </a:ext>
          </a:extLst>
        </p:cNvPr>
        <p:cNvGrpSpPr/>
        <p:nvPr/>
      </p:nvGrpSpPr>
      <p:grpSpPr>
        <a:xfrm>
          <a:off x="0" y="0"/>
          <a:ext cx="0" cy="0"/>
          <a:chOff x="0" y="0"/>
          <a:chExt cx="0" cy="0"/>
        </a:xfrm>
      </p:grpSpPr>
      <p:sp>
        <p:nvSpPr>
          <p:cNvPr id="4" name="1">
            <a:extLst>
              <a:ext uri="{FF2B5EF4-FFF2-40B4-BE49-F238E27FC236}">
                <a16:creationId xmlns:a16="http://schemas.microsoft.com/office/drawing/2014/main" id="{02F8E8AC-DE5B-1B65-98B2-B79850BD3819}"/>
              </a:ext>
            </a:extLst>
          </p:cNvPr>
          <p:cNvSpPr txBox="1"/>
          <p:nvPr>
            <p:custDataLst>
              <p:tags r:id="rId1"/>
            </p:custDataLst>
          </p:nvPr>
        </p:nvSpPr>
        <p:spPr>
          <a:xfrm>
            <a:off x="592455" y="356235"/>
            <a:ext cx="78061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六、学生寻求心理咨询与服务的常见误区</a:t>
            </a:r>
          </a:p>
        </p:txBody>
      </p:sp>
      <p:grpSp>
        <p:nvGrpSpPr>
          <p:cNvPr id="3" name="3">
            <a:extLst>
              <a:ext uri="{FF2B5EF4-FFF2-40B4-BE49-F238E27FC236}">
                <a16:creationId xmlns:a16="http://schemas.microsoft.com/office/drawing/2014/main" id="{85BB380D-0295-1FA9-93EF-7FD150A473DD}"/>
              </a:ext>
            </a:extLst>
          </p:cNvPr>
          <p:cNvGrpSpPr/>
          <p:nvPr/>
        </p:nvGrpSpPr>
        <p:grpSpPr>
          <a:xfrm>
            <a:off x="723900" y="1605428"/>
            <a:ext cx="10744200" cy="4636135"/>
            <a:chOff x="1112" y="2337"/>
            <a:chExt cx="16920" cy="7301"/>
          </a:xfrm>
        </p:grpSpPr>
        <p:sp>
          <p:nvSpPr>
            <p:cNvPr id="5" name="直角三角形 4">
              <a:extLst>
                <a:ext uri="{FF2B5EF4-FFF2-40B4-BE49-F238E27FC236}">
                  <a16:creationId xmlns:a16="http://schemas.microsoft.com/office/drawing/2014/main" id="{8D3915FF-6F98-A981-A4A9-06B70A339A15}"/>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20E695AD-767D-3C1E-4FBF-1E3F8BEE6D9C}"/>
                </a:ext>
              </a:extLst>
            </p:cNvPr>
            <p:cNvSpPr/>
            <p:nvPr>
              <p:custDataLst>
                <p:tags r:id="rId3"/>
              </p:custDataLst>
            </p:nvPr>
          </p:nvSpPr>
          <p:spPr>
            <a:xfrm>
              <a:off x="1532" y="2658"/>
              <a:ext cx="16500" cy="698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8F122EEC-D6FD-0CC9-7D7A-3B774BAEA438}"/>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回避自己的问题</a:t>
              </a:r>
            </a:p>
          </p:txBody>
        </p:sp>
        <p:sp>
          <p:nvSpPr>
            <p:cNvPr id="9" name="文本框 8">
              <a:extLst>
                <a:ext uri="{FF2B5EF4-FFF2-40B4-BE49-F238E27FC236}">
                  <a16:creationId xmlns:a16="http://schemas.microsoft.com/office/drawing/2014/main" id="{DEAC77CD-8C39-3D31-7D8F-109D10DAEEB8}"/>
                </a:ext>
              </a:extLst>
            </p:cNvPr>
            <p:cNvSpPr txBox="1"/>
            <p:nvPr>
              <p:custDataLst>
                <p:tags r:id="rId5"/>
              </p:custDataLst>
            </p:nvPr>
          </p:nvSpPr>
          <p:spPr>
            <a:xfrm>
              <a:off x="1857" y="3396"/>
              <a:ext cx="8805"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生活中，每个人都会遇到或大或小的心理矛盾，有些心理矛盾自己可以调整好，但有些心理困扰在某个阶段自己没有能力调整好，就会沉积为心理包袱。许多中职生背上这些包袱后，害怕被别人以为有严重的“心理问题”，宁肯自己承受痛苦，也不去寻求心理咨询的帮助。有的甚至采取从主观上“否认”自己问题的方式糊弄自己。殊不知这样产生的危害更大。许多校园悲剧就是在沉默中突然爆发的。其实，问题越早解决，人便会越早轻松，可以减少许多痛苦。</a:t>
              </a:r>
            </a:p>
          </p:txBody>
        </p:sp>
      </p:grpSp>
      <p:pic>
        <p:nvPicPr>
          <p:cNvPr id="2" name="图片 1">
            <a:extLst>
              <a:ext uri="{FF2B5EF4-FFF2-40B4-BE49-F238E27FC236}">
                <a16:creationId xmlns:a16="http://schemas.microsoft.com/office/drawing/2014/main" id="{510B4AFA-92D6-D990-D362-60409906A17C}"/>
              </a:ext>
            </a:extLst>
          </p:cNvPr>
          <p:cNvPicPr>
            <a:picLocks noChangeAspect="1"/>
          </p:cNvPicPr>
          <p:nvPr/>
        </p:nvPicPr>
        <p:blipFill rotWithShape="1">
          <a:blip r:embed="rId7"/>
          <a:srcRect l="7825" r="5600"/>
          <a:stretch/>
        </p:blipFill>
        <p:spPr>
          <a:xfrm>
            <a:off x="7078316" y="2483315"/>
            <a:ext cx="4123084" cy="3371850"/>
          </a:xfrm>
          <a:prstGeom prst="rect">
            <a:avLst/>
          </a:prstGeom>
        </p:spPr>
      </p:pic>
    </p:spTree>
    <p:extLst>
      <p:ext uri="{BB962C8B-B14F-4D97-AF65-F5344CB8AC3E}">
        <p14:creationId xmlns:p14="http://schemas.microsoft.com/office/powerpoint/2010/main" val="150423895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5E028-204D-64AE-57D8-40B7CDF46766}"/>
            </a:ext>
          </a:extLst>
        </p:cNvPr>
        <p:cNvGrpSpPr/>
        <p:nvPr/>
      </p:nvGrpSpPr>
      <p:grpSpPr>
        <a:xfrm>
          <a:off x="0" y="0"/>
          <a:ext cx="0" cy="0"/>
          <a:chOff x="0" y="0"/>
          <a:chExt cx="0" cy="0"/>
        </a:xfrm>
      </p:grpSpPr>
      <p:pic>
        <p:nvPicPr>
          <p:cNvPr id="8" name="图片 7" descr="卡通人物&#10;&#10;描述已自动生成">
            <a:extLst>
              <a:ext uri="{FF2B5EF4-FFF2-40B4-BE49-F238E27FC236}">
                <a16:creationId xmlns:a16="http://schemas.microsoft.com/office/drawing/2014/main" id="{52B67855-86B3-A646-0969-4716FAF382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a:extLst>
              <a:ext uri="{FF2B5EF4-FFF2-40B4-BE49-F238E27FC236}">
                <a16:creationId xmlns:a16="http://schemas.microsoft.com/office/drawing/2014/main" id="{B20DC0C5-218C-09D9-D6F0-EEA32FFF1A93}"/>
              </a:ext>
            </a:extLst>
          </p:cNvPr>
          <p:cNvPicPr>
            <a:picLocks noChangeAspect="1"/>
          </p:cNvPicPr>
          <p:nvPr/>
        </p:nvPicPr>
        <p:blipFill>
          <a:blip r:embed="rId6"/>
          <a:stretch>
            <a:fillRect/>
          </a:stretch>
        </p:blipFill>
        <p:spPr>
          <a:xfrm>
            <a:off x="374381" y="3160212"/>
            <a:ext cx="3802691" cy="3802691"/>
          </a:xfrm>
          <a:prstGeom prst="rect">
            <a:avLst/>
          </a:prstGeom>
        </p:spPr>
      </p:pic>
      <p:grpSp>
        <p:nvGrpSpPr>
          <p:cNvPr id="10" name="3">
            <a:extLst>
              <a:ext uri="{FF2B5EF4-FFF2-40B4-BE49-F238E27FC236}">
                <a16:creationId xmlns:a16="http://schemas.microsoft.com/office/drawing/2014/main" id="{55A9757E-4D9B-F57A-88AE-2FC226BB2645}"/>
              </a:ext>
            </a:extLst>
          </p:cNvPr>
          <p:cNvGrpSpPr/>
          <p:nvPr/>
        </p:nvGrpSpPr>
        <p:grpSpPr>
          <a:xfrm>
            <a:off x="2929679" y="1558375"/>
            <a:ext cx="6332642" cy="1870625"/>
            <a:chOff x="-1064" y="3008"/>
            <a:chExt cx="13580" cy="2946"/>
          </a:xfrm>
        </p:grpSpPr>
        <p:sp>
          <p:nvSpPr>
            <p:cNvPr id="11" name="矩形 10">
              <a:extLst>
                <a:ext uri="{FF2B5EF4-FFF2-40B4-BE49-F238E27FC236}">
                  <a16:creationId xmlns:a16="http://schemas.microsoft.com/office/drawing/2014/main" id="{45E6D3E6-98AB-3601-F3F8-D07183BDE788}"/>
                </a:ext>
              </a:extLst>
            </p:cNvPr>
            <p:cNvSpPr/>
            <p:nvPr>
              <p:custDataLst>
                <p:tags r:id="rId2"/>
              </p:custDataLst>
            </p:nvPr>
          </p:nvSpPr>
          <p:spPr>
            <a:xfrm>
              <a:off x="-1064" y="4277"/>
              <a:ext cx="13580"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珍爱生命</a:t>
              </a:r>
            </a:p>
          </p:txBody>
        </p:sp>
        <p:sp>
          <p:nvSpPr>
            <p:cNvPr id="12" name="矩形 11">
              <a:extLst>
                <a:ext uri="{FF2B5EF4-FFF2-40B4-BE49-F238E27FC236}">
                  <a16:creationId xmlns:a16="http://schemas.microsoft.com/office/drawing/2014/main" id="{073542DE-F4D3-1C2F-C9A2-439D8A50B457}"/>
                </a:ext>
              </a:extLst>
            </p:cNvPr>
            <p:cNvSpPr/>
            <p:nvPr>
              <p:custDataLst>
                <p:tags r:id="rId3"/>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单元六</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880335533"/>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1FAC5-F86E-9C05-E867-3133E845E7DA}"/>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9D4FC024-14D2-A275-FC98-85AB52EB3054}"/>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74DD94A-A92A-DCF4-48AC-28BA4BAFD5CF}"/>
              </a:ext>
            </a:extLst>
          </p:cNvPr>
          <p:cNvSpPr txBox="1"/>
          <p:nvPr>
            <p:custDataLst>
              <p:tags r:id="rId1"/>
            </p:custDataLst>
          </p:nvPr>
        </p:nvSpPr>
        <p:spPr>
          <a:xfrm>
            <a:off x="1494790" y="1507055"/>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掌握生命的意义与价值。</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学会锻炼和休息。</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自我调适，培养健康的心态。</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珍爱一切生命。</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能通过对珍爱生命知识的学习，有效掌握相关知识，对健康产生积极影响。</a:t>
            </a: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养成健康的生活方式，树立正确的心理健康的理念与观念。</a:t>
            </a:r>
          </a:p>
        </p:txBody>
      </p:sp>
    </p:spTree>
    <p:extLst>
      <p:ext uri="{BB962C8B-B14F-4D97-AF65-F5344CB8AC3E}">
        <p14:creationId xmlns:p14="http://schemas.microsoft.com/office/powerpoint/2010/main" val="2533689123"/>
      </p:ext>
    </p:extLst>
  </p:cSld>
  <p:clrMapOvr>
    <a:masterClrMapping/>
  </p:clrMapOvr>
  <p:transition spd="slow" advTm="4000">
    <p:wip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13503-AE97-0824-956B-6C2761C23B37}"/>
            </a:ext>
          </a:extLst>
        </p:cNvPr>
        <p:cNvGrpSpPr/>
        <p:nvPr/>
      </p:nvGrpSpPr>
      <p:grpSpPr>
        <a:xfrm>
          <a:off x="0" y="0"/>
          <a:ext cx="0" cy="0"/>
          <a:chOff x="0" y="0"/>
          <a:chExt cx="0" cy="0"/>
        </a:xfrm>
      </p:grpSpPr>
      <p:sp>
        <p:nvSpPr>
          <p:cNvPr id="10" name="1">
            <a:extLst>
              <a:ext uri="{FF2B5EF4-FFF2-40B4-BE49-F238E27FC236}">
                <a16:creationId xmlns:a16="http://schemas.microsoft.com/office/drawing/2014/main" id="{79E26F10-499D-7D11-7465-F8E7FB3824A8}"/>
              </a:ext>
            </a:extLst>
          </p:cNvPr>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218A0BE1-E0BB-E833-C3AD-B8909109903E}"/>
              </a:ext>
            </a:extLst>
          </p:cNvPr>
          <p:cNvSpPr txBox="1"/>
          <p:nvPr>
            <p:custDataLst>
              <p:tags r:id="rId1"/>
            </p:custDataLst>
          </p:nvPr>
        </p:nvSpPr>
        <p:spPr>
          <a:xfrm>
            <a:off x="883534" y="1660519"/>
            <a:ext cx="6451545" cy="4192943"/>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林以当地第一名的高考成绩考入北京某重点高校，第一学期期末，本来踌躇满志准备获取奖学金的她未能如愿。小林的情绪从此一落千丈，变得郁郁寡欢，无心学习，也无法处理好与同学的人际关系，还整夜失眠。最后不得不去医院精神科检查，结果诊断她是患了抑郁症。经过长期治疗也没有好转。某天夜里，小林因饱受病痛折磨而选择了自尽，给家人留下了无限的悲伤。</a:t>
            </a: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拥有积极心态的人，一定是懂得珍爱生命的人，不仅珍爱自己的生命，也珍爱别人的生命，珍爱所有生命。</a:t>
            </a:r>
          </a:p>
        </p:txBody>
      </p:sp>
      <p:pic>
        <p:nvPicPr>
          <p:cNvPr id="3" name="图片 2">
            <a:extLst>
              <a:ext uri="{FF2B5EF4-FFF2-40B4-BE49-F238E27FC236}">
                <a16:creationId xmlns:a16="http://schemas.microsoft.com/office/drawing/2014/main" id="{5DAFC30A-0D7D-77ED-8350-E24714092B39}"/>
              </a:ext>
            </a:extLst>
          </p:cNvPr>
          <p:cNvPicPr>
            <a:picLocks noChangeAspect="1"/>
          </p:cNvPicPr>
          <p:nvPr/>
        </p:nvPicPr>
        <p:blipFill rotWithShape="1">
          <a:blip r:embed="rId3"/>
          <a:srcRect l="5344" t="3288" r="5124" b="29295"/>
          <a:stretch/>
        </p:blipFill>
        <p:spPr>
          <a:xfrm>
            <a:off x="7594319" y="1660519"/>
            <a:ext cx="3714147" cy="4195042"/>
          </a:xfrm>
          <a:prstGeom prst="rect">
            <a:avLst/>
          </a:prstGeom>
        </p:spPr>
      </p:pic>
    </p:spTree>
    <p:extLst>
      <p:ext uri="{BB962C8B-B14F-4D97-AF65-F5344CB8AC3E}">
        <p14:creationId xmlns:p14="http://schemas.microsoft.com/office/powerpoint/2010/main" val="3259152790"/>
      </p:ext>
    </p:extLst>
  </p:cSld>
  <p:clrMapOvr>
    <a:masterClrMapping/>
  </p:clrMapOvr>
  <p:transition spd="slow" advTm="4000">
    <p:wip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A695A-7941-446C-31FA-7E06B9ADA680}"/>
            </a:ext>
          </a:extLst>
        </p:cNvPr>
        <p:cNvGrpSpPr/>
        <p:nvPr/>
      </p:nvGrpSpPr>
      <p:grpSpPr>
        <a:xfrm>
          <a:off x="0" y="0"/>
          <a:ext cx="0" cy="0"/>
          <a:chOff x="0" y="0"/>
          <a:chExt cx="0" cy="0"/>
        </a:xfrm>
      </p:grpSpPr>
      <p:sp>
        <p:nvSpPr>
          <p:cNvPr id="6" name="1">
            <a:extLst>
              <a:ext uri="{FF2B5EF4-FFF2-40B4-BE49-F238E27FC236}">
                <a16:creationId xmlns:a16="http://schemas.microsoft.com/office/drawing/2014/main" id="{C737D355-A1AA-8153-658F-C8D4E4EAE49C}"/>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一、生命的意义与价值</a:t>
            </a:r>
          </a:p>
        </p:txBody>
      </p:sp>
      <p:grpSp>
        <p:nvGrpSpPr>
          <p:cNvPr id="4" name="组合 3">
            <a:extLst>
              <a:ext uri="{FF2B5EF4-FFF2-40B4-BE49-F238E27FC236}">
                <a16:creationId xmlns:a16="http://schemas.microsoft.com/office/drawing/2014/main" id="{EECCE61E-5A83-3DD0-B7EC-15A2AD2AEFF8}"/>
              </a:ext>
            </a:extLst>
          </p:cNvPr>
          <p:cNvGrpSpPr/>
          <p:nvPr/>
        </p:nvGrpSpPr>
        <p:grpSpPr>
          <a:xfrm>
            <a:off x="889451" y="1493242"/>
            <a:ext cx="10134600" cy="4624716"/>
            <a:chOff x="1724" y="1968"/>
            <a:chExt cx="15960" cy="6253"/>
          </a:xfrm>
        </p:grpSpPr>
        <p:sp>
          <p:nvSpPr>
            <p:cNvPr id="58" name="圆角矩形 57">
              <a:extLst>
                <a:ext uri="{FF2B5EF4-FFF2-40B4-BE49-F238E27FC236}">
                  <a16:creationId xmlns:a16="http://schemas.microsoft.com/office/drawing/2014/main" id="{53BF30AB-E981-7D6D-3B52-5E5A21AC4056}"/>
                </a:ext>
              </a:extLst>
            </p:cNvPr>
            <p:cNvSpPr/>
            <p:nvPr>
              <p:custDataLst>
                <p:tags r:id="rId2"/>
              </p:custDataLst>
            </p:nvPr>
          </p:nvSpPr>
          <p:spPr>
            <a:xfrm>
              <a:off x="1724" y="1968"/>
              <a:ext cx="15960"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73E3DE40-F0D3-D13D-D474-6C141AC4F074}"/>
                </a:ext>
              </a:extLst>
            </p:cNvPr>
            <p:cNvSpPr txBox="1"/>
            <p:nvPr>
              <p:custDataLst>
                <p:tags r:id="rId3"/>
              </p:custDataLst>
            </p:nvPr>
          </p:nvSpPr>
          <p:spPr>
            <a:xfrm>
              <a:off x="2160" y="2142"/>
              <a:ext cx="15088" cy="5905"/>
            </a:xfrm>
            <a:prstGeom prst="rect">
              <a:avLst/>
            </a:prstGeom>
            <a:noFill/>
          </p:spPr>
          <p:txBody>
            <a:bodyPr wrap="square" rtlCol="0" anchor="t">
              <a:no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生命是优美的交响曲，也是一篇华丽的诗篇，还是一次历尽挫折与艰险的远航。我们歌颂生命，因为生命是宝贵的，对于每个人只有一次；我们热爱生命，因为生命是美好的，它令人生焕发出熠熠光彩。</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生命对于每个人来说并不是永恒的，因为当我们一生下来，各种疾病也就如影随形、乘虚而入，所以大家应珍惜生命的每一个瞬间。</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拥有生命，我们才有了希望，生活也因此有了更多的激情。世间万物，唯有生命最为珍贵。没有生命就没有一切，失去生命就是失去了自我。然而，生命又是脆弱的，是稍纵即逝的，我们一定要珍爱生命。</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珍爱生命，就要关注健康。没有健康，生命就会受到威胁；没有健康，生命就会显得暗淡无光。</a:t>
              </a:r>
            </a:p>
          </p:txBody>
        </p:sp>
      </p:grpSp>
    </p:spTree>
    <p:extLst>
      <p:ext uri="{BB962C8B-B14F-4D97-AF65-F5344CB8AC3E}">
        <p14:creationId xmlns:p14="http://schemas.microsoft.com/office/powerpoint/2010/main" val="2277602542"/>
      </p:ext>
    </p:extLst>
  </p:cSld>
  <p:clrMapOvr>
    <a:masterClrMapping/>
  </p:clrMapOvr>
  <p:transition spd="slow" advTm="4000">
    <p:wip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25A6-E9DF-376C-8C7B-B41495ED42A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20AB46B3-E2E4-672E-1563-A641A8256BB8}"/>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二、学会锻炼和休息</a:t>
            </a:r>
          </a:p>
        </p:txBody>
      </p:sp>
      <p:grpSp>
        <p:nvGrpSpPr>
          <p:cNvPr id="23" name="3">
            <a:extLst>
              <a:ext uri="{FF2B5EF4-FFF2-40B4-BE49-F238E27FC236}">
                <a16:creationId xmlns:a16="http://schemas.microsoft.com/office/drawing/2014/main" id="{58129E3F-49FD-CE2B-B193-9E209E931D6E}"/>
              </a:ext>
            </a:extLst>
          </p:cNvPr>
          <p:cNvGrpSpPr/>
          <p:nvPr/>
        </p:nvGrpSpPr>
        <p:grpSpPr>
          <a:xfrm>
            <a:off x="881062" y="3130596"/>
            <a:ext cx="10409555" cy="3091180"/>
            <a:chOff x="1584" y="4916"/>
            <a:chExt cx="16393" cy="4868"/>
          </a:xfrm>
        </p:grpSpPr>
        <p:grpSp>
          <p:nvGrpSpPr>
            <p:cNvPr id="4" name="组合 3">
              <a:extLst>
                <a:ext uri="{FF2B5EF4-FFF2-40B4-BE49-F238E27FC236}">
                  <a16:creationId xmlns:a16="http://schemas.microsoft.com/office/drawing/2014/main" id="{EF54A6C4-6181-514F-5643-E9D0AC93ADE2}"/>
                </a:ext>
              </a:extLst>
            </p:cNvPr>
            <p:cNvGrpSpPr/>
            <p:nvPr/>
          </p:nvGrpSpPr>
          <p:grpSpPr>
            <a:xfrm>
              <a:off x="1584" y="4916"/>
              <a:ext cx="7921" cy="4868"/>
              <a:chOff x="1724" y="4916"/>
              <a:chExt cx="7921" cy="4868"/>
            </a:xfrm>
          </p:grpSpPr>
          <p:sp>
            <p:nvSpPr>
              <p:cNvPr id="58" name="圆角矩形 57">
                <a:extLst>
                  <a:ext uri="{FF2B5EF4-FFF2-40B4-BE49-F238E27FC236}">
                    <a16:creationId xmlns:a16="http://schemas.microsoft.com/office/drawing/2014/main" id="{F3B996BE-86EE-C27B-3FE3-8310064F3EA8}"/>
                  </a:ext>
                </a:extLst>
              </p:cNvPr>
              <p:cNvSpPr/>
              <p:nvPr>
                <p:custDataLst>
                  <p:tags r:id="rId4"/>
                </p:custDataLst>
              </p:nvPr>
            </p:nvSpPr>
            <p:spPr>
              <a:xfrm>
                <a:off x="1724" y="4916"/>
                <a:ext cx="7921" cy="4868"/>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6728D9A8-68C1-A72B-C61D-74C9991C2C49}"/>
                  </a:ext>
                </a:extLst>
              </p:cNvPr>
              <p:cNvSpPr txBox="1"/>
              <p:nvPr>
                <p:custDataLst>
                  <p:tags r:id="rId5"/>
                </p:custDataLst>
              </p:nvPr>
            </p:nvSpPr>
            <p:spPr>
              <a:xfrm>
                <a:off x="2205" y="5171"/>
                <a:ext cx="6986" cy="4517"/>
              </a:xfrm>
              <a:prstGeom prst="rect">
                <a:avLst/>
              </a:prstGeom>
              <a:noFill/>
            </p:spPr>
            <p:txBody>
              <a:bodyPr wrap="square" rtlCol="0" anchor="t">
                <a:noAutofit/>
              </a:bodyPr>
              <a:lstStyle/>
              <a:p>
                <a:pPr marL="0" lvl="1" indent="457200"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经常进行合理的体育锻炼，对于减少全身的能量消耗，提高活动效率，保持旺盛的精力，促进各项生理功能的正常进行，培养体力和良好的习惯等具有深远的影响，因此，保护体力有着重要的意义。</a:t>
                </a:r>
              </a:p>
            </p:txBody>
          </p:sp>
        </p:grpSp>
        <p:sp>
          <p:nvSpPr>
            <p:cNvPr id="13" name="圆角矩形 12">
              <a:extLst>
                <a:ext uri="{FF2B5EF4-FFF2-40B4-BE49-F238E27FC236}">
                  <a16:creationId xmlns:a16="http://schemas.microsoft.com/office/drawing/2014/main" id="{66912416-9CE8-3E87-B166-8F27F62021C8}"/>
                </a:ext>
              </a:extLst>
            </p:cNvPr>
            <p:cNvSpPr/>
            <p:nvPr>
              <p:custDataLst>
                <p:tags r:id="rId2"/>
              </p:custDataLst>
            </p:nvPr>
          </p:nvSpPr>
          <p:spPr>
            <a:xfrm>
              <a:off x="9765" y="8078"/>
              <a:ext cx="8212" cy="1706"/>
            </a:xfrm>
            <a:prstGeom prst="roundRect">
              <a:avLst>
                <a:gd name="adj" fmla="val 18848"/>
              </a:avLst>
            </a:prstGeom>
            <a:gradFill>
              <a:gsLst>
                <a:gs pos="0">
                  <a:srgbClr val="016CD4"/>
                </a:gs>
                <a:gs pos="100000">
                  <a:srgbClr val="99DAF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22" name="文本框 21">
              <a:extLst>
                <a:ext uri="{FF2B5EF4-FFF2-40B4-BE49-F238E27FC236}">
                  <a16:creationId xmlns:a16="http://schemas.microsoft.com/office/drawing/2014/main" id="{8A66E0EB-6AD2-E846-C79A-EDC9D65D1319}"/>
                </a:ext>
              </a:extLst>
            </p:cNvPr>
            <p:cNvSpPr txBox="1"/>
            <p:nvPr>
              <p:custDataLst>
                <p:tags r:id="rId3"/>
              </p:custDataLst>
            </p:nvPr>
          </p:nvSpPr>
          <p:spPr>
            <a:xfrm>
              <a:off x="10214" y="8174"/>
              <a:ext cx="7314" cy="1514"/>
            </a:xfrm>
            <a:prstGeom prst="rect">
              <a:avLst/>
            </a:prstGeom>
            <a:noFill/>
          </p:spPr>
          <p:txBody>
            <a:bodyPr wrap="square" rtlCol="0">
              <a:spAutoFit/>
            </a:bodyPr>
            <a:lstStyle/>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长期的锻炼与练习，能够让人们保持足够的耐力与睡眠。</a:t>
              </a:r>
            </a:p>
          </p:txBody>
        </p:sp>
      </p:grpSp>
      <p:pic>
        <p:nvPicPr>
          <p:cNvPr id="12" name="图片 11">
            <a:extLst>
              <a:ext uri="{FF2B5EF4-FFF2-40B4-BE49-F238E27FC236}">
                <a16:creationId xmlns:a16="http://schemas.microsoft.com/office/drawing/2014/main" id="{0ABD0372-6F74-FAEB-45A3-C19ED12F2CAE}"/>
              </a:ext>
            </a:extLst>
          </p:cNvPr>
          <p:cNvPicPr>
            <a:picLocks noChangeAspect="1"/>
          </p:cNvPicPr>
          <p:nvPr/>
        </p:nvPicPr>
        <p:blipFill>
          <a:blip r:embed="rId7"/>
          <a:stretch>
            <a:fillRect/>
          </a:stretch>
        </p:blipFill>
        <p:spPr>
          <a:xfrm>
            <a:off x="6837203" y="1446259"/>
            <a:ext cx="3692207" cy="3692207"/>
          </a:xfrm>
          <a:prstGeom prst="rect">
            <a:avLst/>
          </a:prstGeom>
        </p:spPr>
      </p:pic>
    </p:spTree>
    <p:extLst>
      <p:ext uri="{BB962C8B-B14F-4D97-AF65-F5344CB8AC3E}">
        <p14:creationId xmlns:p14="http://schemas.microsoft.com/office/powerpoint/2010/main" val="67376764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CCFAF-7CA1-2F71-F077-05845E052E0D}"/>
            </a:ext>
          </a:extLst>
        </p:cNvPr>
        <p:cNvGrpSpPr/>
        <p:nvPr/>
      </p:nvGrpSpPr>
      <p:grpSpPr>
        <a:xfrm>
          <a:off x="0" y="0"/>
          <a:ext cx="0" cy="0"/>
          <a:chOff x="0" y="0"/>
          <a:chExt cx="0" cy="0"/>
        </a:xfrm>
      </p:grpSpPr>
      <p:sp>
        <p:nvSpPr>
          <p:cNvPr id="6" name="1">
            <a:extLst>
              <a:ext uri="{FF2B5EF4-FFF2-40B4-BE49-F238E27FC236}">
                <a16:creationId xmlns:a16="http://schemas.microsoft.com/office/drawing/2014/main" id="{9C7104E3-BA22-55D7-0105-7C9962203C16}"/>
              </a:ext>
            </a:extLst>
          </p:cNvPr>
          <p:cNvSpPr txBox="1"/>
          <p:nvPr>
            <p:custDataLst>
              <p:tags r:id="rId1"/>
            </p:custDataLst>
          </p:nvPr>
        </p:nvSpPr>
        <p:spPr>
          <a:xfrm>
            <a:off x="592455" y="356235"/>
            <a:ext cx="6046884"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三、把握细节、培养生活好习惯</a:t>
            </a:r>
          </a:p>
        </p:txBody>
      </p:sp>
      <p:grpSp>
        <p:nvGrpSpPr>
          <p:cNvPr id="4" name="组合 3">
            <a:extLst>
              <a:ext uri="{FF2B5EF4-FFF2-40B4-BE49-F238E27FC236}">
                <a16:creationId xmlns:a16="http://schemas.microsoft.com/office/drawing/2014/main" id="{8B1FD498-19FA-9AE6-B276-7013992B944B}"/>
              </a:ext>
            </a:extLst>
          </p:cNvPr>
          <p:cNvGrpSpPr/>
          <p:nvPr/>
        </p:nvGrpSpPr>
        <p:grpSpPr>
          <a:xfrm>
            <a:off x="889451" y="1493242"/>
            <a:ext cx="10134600" cy="4624716"/>
            <a:chOff x="1724" y="1968"/>
            <a:chExt cx="15960" cy="6253"/>
          </a:xfrm>
        </p:grpSpPr>
        <p:sp>
          <p:nvSpPr>
            <p:cNvPr id="58" name="圆角矩形 57">
              <a:extLst>
                <a:ext uri="{FF2B5EF4-FFF2-40B4-BE49-F238E27FC236}">
                  <a16:creationId xmlns:a16="http://schemas.microsoft.com/office/drawing/2014/main" id="{4D701269-46E8-6D3C-D9C8-38B41EB162B8}"/>
                </a:ext>
              </a:extLst>
            </p:cNvPr>
            <p:cNvSpPr/>
            <p:nvPr>
              <p:custDataLst>
                <p:tags r:id="rId2"/>
              </p:custDataLst>
            </p:nvPr>
          </p:nvSpPr>
          <p:spPr>
            <a:xfrm>
              <a:off x="1724" y="1968"/>
              <a:ext cx="15960"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02CB95C3-ACC3-1468-07F7-11432576D9E0}"/>
                </a:ext>
              </a:extLst>
            </p:cNvPr>
            <p:cNvSpPr txBox="1"/>
            <p:nvPr>
              <p:custDataLst>
                <p:tags r:id="rId3"/>
              </p:custDataLst>
            </p:nvPr>
          </p:nvSpPr>
          <p:spPr>
            <a:xfrm>
              <a:off x="2160" y="2142"/>
              <a:ext cx="8462" cy="3505"/>
            </a:xfrm>
            <a:prstGeom prst="rect">
              <a:avLst/>
            </a:prstGeom>
            <a:noFill/>
          </p:spPr>
          <p:txBody>
            <a:bodyPr wrap="square" rtlCol="0" anchor="t">
              <a:no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是一个人成功的基石，是一个人幸福的源泉，也是一切事业成功最重要的前提。年轻人往往只是在大病之后或人到中年，才认识到健康的重要，而此时，身体健康已受到损害或有潜在的威胁。亡羊补牢，犹未为晚，总不如未雨绸缪好。</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无价，生命至上。拥有健康，才会拥有幸福的生活；拥有健康，才会拥有充满阳光的世界；拥有健康，才会拥有一份灿烂与辉煌，拥有一份潇洒与风流。健康是无价之宝，用再多的金钱也难以买到。因此，我们要关注健康，珍爱生命</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p>
          </p:txBody>
        </p:sp>
      </p:grpSp>
      <p:pic>
        <p:nvPicPr>
          <p:cNvPr id="5" name="图片 4">
            <a:extLst>
              <a:ext uri="{FF2B5EF4-FFF2-40B4-BE49-F238E27FC236}">
                <a16:creationId xmlns:a16="http://schemas.microsoft.com/office/drawing/2014/main" id="{1CA68281-464D-2905-E513-35B3C9CC6169}"/>
              </a:ext>
            </a:extLst>
          </p:cNvPr>
          <p:cNvPicPr>
            <a:picLocks noChangeAspect="1"/>
          </p:cNvPicPr>
          <p:nvPr/>
        </p:nvPicPr>
        <p:blipFill>
          <a:blip r:embed="rId5"/>
          <a:stretch>
            <a:fillRect/>
          </a:stretch>
        </p:blipFill>
        <p:spPr>
          <a:xfrm>
            <a:off x="6572664" y="1819275"/>
            <a:ext cx="4298683" cy="4298683"/>
          </a:xfrm>
          <a:prstGeom prst="rect">
            <a:avLst/>
          </a:prstGeom>
        </p:spPr>
      </p:pic>
    </p:spTree>
    <p:extLst>
      <p:ext uri="{BB962C8B-B14F-4D97-AF65-F5344CB8AC3E}">
        <p14:creationId xmlns:p14="http://schemas.microsoft.com/office/powerpoint/2010/main" val="301608448"/>
      </p:ext>
    </p:extLst>
  </p:cSld>
  <p:clrMapOvr>
    <a:masterClrMapping/>
  </p:clrMapOvr>
  <p:transition spd="slow" advTm="4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59503-540B-95AE-7452-965A3E6C22F2}"/>
            </a:ext>
          </a:extLst>
        </p:cNvPr>
        <p:cNvGrpSpPr/>
        <p:nvPr/>
      </p:nvGrpSpPr>
      <p:grpSpPr>
        <a:xfrm>
          <a:off x="0" y="0"/>
          <a:ext cx="0" cy="0"/>
          <a:chOff x="0" y="0"/>
          <a:chExt cx="0" cy="0"/>
        </a:xfrm>
      </p:grpSpPr>
      <p:sp>
        <p:nvSpPr>
          <p:cNvPr id="5" name="任意多边形: 形状 17">
            <a:extLst>
              <a:ext uri="{FF2B5EF4-FFF2-40B4-BE49-F238E27FC236}">
                <a16:creationId xmlns:a16="http://schemas.microsoft.com/office/drawing/2014/main" id="{93B3C6F3-16EA-6504-7194-8EF52F92FA93}"/>
              </a:ext>
            </a:extLst>
          </p:cNvPr>
          <p:cNvSpPr/>
          <p:nvPr>
            <p:custDataLst>
              <p:tags r:id="rId1"/>
            </p:custDataLst>
          </p:nvPr>
        </p:nvSpPr>
        <p:spPr>
          <a:xfrm>
            <a:off x="671512" y="1349375"/>
            <a:ext cx="6772275" cy="537210"/>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ea typeface="+mn-lt"/>
                <a:cs typeface="+mn-lt"/>
                <a:sym typeface="+mn-ea"/>
              </a:rPr>
              <a:t>判断心理是否健康的标准：</a:t>
            </a:r>
          </a:p>
        </p:txBody>
      </p:sp>
      <p:sp>
        <p:nvSpPr>
          <p:cNvPr id="6" name="1">
            <a:extLst>
              <a:ext uri="{FF2B5EF4-FFF2-40B4-BE49-F238E27FC236}">
                <a16:creationId xmlns:a16="http://schemas.microsoft.com/office/drawing/2014/main" id="{5CB79AF8-1BE9-61B2-371B-011520F239DD}"/>
              </a:ext>
            </a:extLst>
          </p:cNvPr>
          <p:cNvSpPr txBox="1"/>
          <p:nvPr>
            <p:custDataLst>
              <p:tags r:id="rId2"/>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一、心理健康的含义及标准</a:t>
            </a:r>
          </a:p>
        </p:txBody>
      </p:sp>
      <p:grpSp>
        <p:nvGrpSpPr>
          <p:cNvPr id="65" name="2">
            <a:extLst>
              <a:ext uri="{FF2B5EF4-FFF2-40B4-BE49-F238E27FC236}">
                <a16:creationId xmlns:a16="http://schemas.microsoft.com/office/drawing/2014/main" id="{FC41737B-CE5A-1C6A-6422-0470CD27AD3B}"/>
              </a:ext>
            </a:extLst>
          </p:cNvPr>
          <p:cNvGrpSpPr/>
          <p:nvPr/>
        </p:nvGrpSpPr>
        <p:grpSpPr>
          <a:xfrm>
            <a:off x="1458595" y="2134870"/>
            <a:ext cx="2486025" cy="4093210"/>
            <a:chOff x="7087" y="3662"/>
            <a:chExt cx="3915" cy="6446"/>
          </a:xfrm>
        </p:grpSpPr>
        <p:grpSp>
          <p:nvGrpSpPr>
            <p:cNvPr id="63" name="组合 62">
              <a:extLst>
                <a:ext uri="{FF2B5EF4-FFF2-40B4-BE49-F238E27FC236}">
                  <a16:creationId xmlns:a16="http://schemas.microsoft.com/office/drawing/2014/main" id="{26B238C6-B5CC-860C-AC25-A06630DDB6D4}"/>
                </a:ext>
              </a:extLst>
            </p:cNvPr>
            <p:cNvGrpSpPr/>
            <p:nvPr/>
          </p:nvGrpSpPr>
          <p:grpSpPr>
            <a:xfrm>
              <a:off x="7087" y="3662"/>
              <a:ext cx="3915" cy="6446"/>
              <a:chOff x="7087" y="3662"/>
              <a:chExt cx="3915" cy="6446"/>
            </a:xfrm>
          </p:grpSpPr>
          <p:sp>
            <p:nvSpPr>
              <p:cNvPr id="58" name="圆角矩形 57">
                <a:extLst>
                  <a:ext uri="{FF2B5EF4-FFF2-40B4-BE49-F238E27FC236}">
                    <a16:creationId xmlns:a16="http://schemas.microsoft.com/office/drawing/2014/main" id="{0150EE72-F482-CCFF-3512-1A722AD349FB}"/>
                  </a:ext>
                </a:extLst>
              </p:cNvPr>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id="{FEA5CFFD-B18B-058E-50DA-FC4816AFDE5E}"/>
                  </a:ext>
                </a:extLst>
              </p:cNvPr>
              <p:cNvGrpSpPr/>
              <p:nvPr/>
            </p:nvGrpSpPr>
            <p:grpSpPr>
              <a:xfrm>
                <a:off x="7452" y="3662"/>
                <a:ext cx="3188" cy="1185"/>
                <a:chOff x="2730" y="3462"/>
                <a:chExt cx="3188" cy="1185"/>
              </a:xfrm>
            </p:grpSpPr>
            <p:sp>
              <p:nvSpPr>
                <p:cNvPr id="61" name="圆角矩形 60">
                  <a:extLst>
                    <a:ext uri="{FF2B5EF4-FFF2-40B4-BE49-F238E27FC236}">
                      <a16:creationId xmlns:a16="http://schemas.microsoft.com/office/drawing/2014/main" id="{BF381A80-33D9-9459-D6DE-754E1EBE07AC}"/>
                    </a:ext>
                  </a:extLst>
                </p:cNvPr>
                <p:cNvSpPr/>
                <p:nvPr>
                  <p:custDataLst>
                    <p:tags r:id="rId12"/>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8879C87F-26F0-1C92-A5A1-FC19D20B9EA2}"/>
                    </a:ext>
                  </a:extLst>
                </p:cNvPr>
                <p:cNvSpPr txBox="1"/>
                <p:nvPr>
                  <p:custDataLst>
                    <p:tags r:id="rId13"/>
                  </p:custDataLst>
                </p:nvPr>
              </p:nvSpPr>
              <p:spPr>
                <a:xfrm>
                  <a:off x="3014" y="3735"/>
                  <a:ext cx="2620" cy="630"/>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4.</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负面情绪</a:t>
                  </a:r>
                </a:p>
              </p:txBody>
            </p:sp>
          </p:grpSp>
        </p:grpSp>
        <p:sp>
          <p:nvSpPr>
            <p:cNvPr id="64" name="文本框 63">
              <a:extLst>
                <a:ext uri="{FF2B5EF4-FFF2-40B4-BE49-F238E27FC236}">
                  <a16:creationId xmlns:a16="http://schemas.microsoft.com/office/drawing/2014/main" id="{637E269E-9E6B-CB19-4AB3-8BA0405553B8}"/>
                </a:ext>
              </a:extLst>
            </p:cNvPr>
            <p:cNvSpPr txBox="1"/>
            <p:nvPr>
              <p:custDataLst>
                <p:tags r:id="rId11"/>
              </p:custDataLst>
            </p:nvPr>
          </p:nvSpPr>
          <p:spPr>
            <a:xfrm>
              <a:off x="7210" y="5018"/>
              <a:ext cx="3650" cy="4649"/>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注意是否存在持续的负面情绪。例如，持续感到沮丧、焦虑、愤怒、恐惧或无助，并且对日常生活产生较大影响，可能需要关注心理健康问题。</a:t>
              </a:r>
            </a:p>
          </p:txBody>
        </p:sp>
      </p:grpSp>
      <p:grpSp>
        <p:nvGrpSpPr>
          <p:cNvPr id="66" name="3">
            <a:extLst>
              <a:ext uri="{FF2B5EF4-FFF2-40B4-BE49-F238E27FC236}">
                <a16:creationId xmlns:a16="http://schemas.microsoft.com/office/drawing/2014/main" id="{EE4EDE00-F79B-6334-A4B6-C407CAA97F8C}"/>
              </a:ext>
            </a:extLst>
          </p:cNvPr>
          <p:cNvGrpSpPr/>
          <p:nvPr/>
        </p:nvGrpSpPr>
        <p:grpSpPr>
          <a:xfrm>
            <a:off x="4853305" y="2134870"/>
            <a:ext cx="2486025" cy="4093210"/>
            <a:chOff x="7088" y="3662"/>
            <a:chExt cx="3915" cy="6446"/>
          </a:xfrm>
        </p:grpSpPr>
        <p:grpSp>
          <p:nvGrpSpPr>
            <p:cNvPr id="67" name="组合 66">
              <a:extLst>
                <a:ext uri="{FF2B5EF4-FFF2-40B4-BE49-F238E27FC236}">
                  <a16:creationId xmlns:a16="http://schemas.microsoft.com/office/drawing/2014/main" id="{9ECCCF30-D14B-6AC5-3F69-8D5DCB457963}"/>
                </a:ext>
              </a:extLst>
            </p:cNvPr>
            <p:cNvGrpSpPr/>
            <p:nvPr/>
          </p:nvGrpSpPr>
          <p:grpSpPr>
            <a:xfrm>
              <a:off x="7088" y="3662"/>
              <a:ext cx="3915" cy="6446"/>
              <a:chOff x="7088" y="3662"/>
              <a:chExt cx="3915" cy="6446"/>
            </a:xfrm>
          </p:grpSpPr>
          <p:sp>
            <p:nvSpPr>
              <p:cNvPr id="68" name="圆角矩形 67">
                <a:extLst>
                  <a:ext uri="{FF2B5EF4-FFF2-40B4-BE49-F238E27FC236}">
                    <a16:creationId xmlns:a16="http://schemas.microsoft.com/office/drawing/2014/main" id="{680A0A70-8D7F-421F-89B2-5D3E32940F2D}"/>
                  </a:ext>
                </a:extLst>
              </p:cNvPr>
              <p:cNvSpPr/>
              <p:nvPr>
                <p:custDataLst>
                  <p:tags r:id="rId8"/>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id="{E796541F-C040-C4E1-3A38-70443CE312DB}"/>
                  </a:ext>
                </a:extLst>
              </p:cNvPr>
              <p:cNvGrpSpPr/>
              <p:nvPr/>
            </p:nvGrpSpPr>
            <p:grpSpPr>
              <a:xfrm>
                <a:off x="7452" y="3662"/>
                <a:ext cx="3188" cy="1149"/>
                <a:chOff x="2730" y="3462"/>
                <a:chExt cx="3188" cy="1149"/>
              </a:xfrm>
            </p:grpSpPr>
            <p:sp>
              <p:nvSpPr>
                <p:cNvPr id="70" name="圆角矩形 69">
                  <a:extLst>
                    <a:ext uri="{FF2B5EF4-FFF2-40B4-BE49-F238E27FC236}">
                      <a16:creationId xmlns:a16="http://schemas.microsoft.com/office/drawing/2014/main" id="{A6A68D33-EAEA-7D92-799E-ADA84A06F7EC}"/>
                    </a:ext>
                  </a:extLst>
                </p:cNvPr>
                <p:cNvSpPr/>
                <p:nvPr>
                  <p:custDataLst>
                    <p:tags r:id="rId9"/>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a16="http://schemas.microsoft.com/office/drawing/2014/main" id="{397E71BE-E3D4-8A55-1897-31BAFB5B4F92}"/>
                    </a:ext>
                  </a:extLst>
                </p:cNvPr>
                <p:cNvSpPr txBox="1"/>
                <p:nvPr>
                  <p:custDataLst>
                    <p:tags r:id="rId10"/>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5.</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身体症状</a:t>
                  </a:r>
                </a:p>
              </p:txBody>
            </p:sp>
          </p:grpSp>
        </p:grpSp>
        <p:sp>
          <p:nvSpPr>
            <p:cNvPr id="73" name="文本框 72">
              <a:extLst>
                <a:ext uri="{FF2B5EF4-FFF2-40B4-BE49-F238E27FC236}">
                  <a16:creationId xmlns:a16="http://schemas.microsoft.com/office/drawing/2014/main" id="{41C28ABE-E228-6BC9-E6C7-4F8834A70CD7}"/>
                </a:ext>
              </a:extLst>
            </p:cNvPr>
            <p:cNvSpPr txBox="1"/>
            <p:nvPr>
              <p:custDataLst>
                <p:tags r:id="rId7"/>
              </p:custDataLst>
            </p:nvPr>
          </p:nvSpPr>
          <p:spPr>
            <a:xfrm>
              <a:off x="7210" y="5075"/>
              <a:ext cx="3631" cy="3994"/>
            </a:xfrm>
            <a:prstGeom prst="rect">
              <a:avLst/>
            </a:prstGeom>
            <a:noFill/>
          </p:spPr>
          <p:txBody>
            <a:bodyPr wrap="square" rtlCol="0" anchor="t">
              <a:spAutoFit/>
            </a:bodyPr>
            <a:lstStyle/>
            <a:p>
              <a:pPr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观察是否存在身体上的无明显原因的症状，如头痛、胸闷、胃痛等。身体症状常常与心理健康问题相关。</a:t>
              </a:r>
            </a:p>
          </p:txBody>
        </p:sp>
      </p:grpSp>
      <p:grpSp>
        <p:nvGrpSpPr>
          <p:cNvPr id="74" name="4">
            <a:extLst>
              <a:ext uri="{FF2B5EF4-FFF2-40B4-BE49-F238E27FC236}">
                <a16:creationId xmlns:a16="http://schemas.microsoft.com/office/drawing/2014/main" id="{38EB826B-A23F-D32B-12F4-310AD827E911}"/>
              </a:ext>
            </a:extLst>
          </p:cNvPr>
          <p:cNvGrpSpPr/>
          <p:nvPr/>
        </p:nvGrpSpPr>
        <p:grpSpPr>
          <a:xfrm>
            <a:off x="8247380" y="2134870"/>
            <a:ext cx="2486025" cy="4093210"/>
            <a:chOff x="7088" y="3662"/>
            <a:chExt cx="3915" cy="6446"/>
          </a:xfrm>
        </p:grpSpPr>
        <p:grpSp>
          <p:nvGrpSpPr>
            <p:cNvPr id="75" name="组合 74">
              <a:extLst>
                <a:ext uri="{FF2B5EF4-FFF2-40B4-BE49-F238E27FC236}">
                  <a16:creationId xmlns:a16="http://schemas.microsoft.com/office/drawing/2014/main" id="{DB1B37DD-EDE0-5DD9-0673-95456B1B6535}"/>
                </a:ext>
              </a:extLst>
            </p:cNvPr>
            <p:cNvGrpSpPr/>
            <p:nvPr/>
          </p:nvGrpSpPr>
          <p:grpSpPr>
            <a:xfrm>
              <a:off x="7088" y="3662"/>
              <a:ext cx="3915" cy="6446"/>
              <a:chOff x="7088" y="3662"/>
              <a:chExt cx="3915" cy="6446"/>
            </a:xfrm>
          </p:grpSpPr>
          <p:sp>
            <p:nvSpPr>
              <p:cNvPr id="76" name="圆角矩形 75">
                <a:extLst>
                  <a:ext uri="{FF2B5EF4-FFF2-40B4-BE49-F238E27FC236}">
                    <a16:creationId xmlns:a16="http://schemas.microsoft.com/office/drawing/2014/main" id="{0E0B7FC0-C65C-8BCA-052C-98861CFC692E}"/>
                  </a:ext>
                </a:extLst>
              </p:cNvPr>
              <p:cNvSpPr/>
              <p:nvPr>
                <p:custDataLst>
                  <p:tags r:id="rId4"/>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a:extLst>
                  <a:ext uri="{FF2B5EF4-FFF2-40B4-BE49-F238E27FC236}">
                    <a16:creationId xmlns:a16="http://schemas.microsoft.com/office/drawing/2014/main" id="{50582761-6EE1-DB54-AA7B-19610E4BCC7A}"/>
                  </a:ext>
                </a:extLst>
              </p:cNvPr>
              <p:cNvGrpSpPr/>
              <p:nvPr/>
            </p:nvGrpSpPr>
            <p:grpSpPr>
              <a:xfrm>
                <a:off x="7452" y="3662"/>
                <a:ext cx="3188" cy="1149"/>
                <a:chOff x="2730" y="3462"/>
                <a:chExt cx="3188" cy="1149"/>
              </a:xfrm>
            </p:grpSpPr>
            <p:sp>
              <p:nvSpPr>
                <p:cNvPr id="78" name="圆角矩形 77">
                  <a:extLst>
                    <a:ext uri="{FF2B5EF4-FFF2-40B4-BE49-F238E27FC236}">
                      <a16:creationId xmlns:a16="http://schemas.microsoft.com/office/drawing/2014/main" id="{DE25A882-4E21-6B0F-E57D-1FC17E79D729}"/>
                    </a:ext>
                  </a:extLst>
                </p:cNvPr>
                <p:cNvSpPr/>
                <p:nvPr>
                  <p:custDataLst>
                    <p:tags r:id="rId5"/>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a16="http://schemas.microsoft.com/office/drawing/2014/main" id="{5FE710B5-2C33-0B5D-C4DB-0CDDC6EF37A3}"/>
                    </a:ext>
                  </a:extLst>
                </p:cNvPr>
                <p:cNvSpPr txBox="1"/>
                <p:nvPr>
                  <p:custDataLst>
                    <p:tags r:id="rId6"/>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6.</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睡眠质量</a:t>
                  </a:r>
                </a:p>
              </p:txBody>
            </p:sp>
          </p:grpSp>
        </p:grpSp>
        <p:sp>
          <p:nvSpPr>
            <p:cNvPr id="81" name="文本框 80">
              <a:extLst>
                <a:ext uri="{FF2B5EF4-FFF2-40B4-BE49-F238E27FC236}">
                  <a16:creationId xmlns:a16="http://schemas.microsoft.com/office/drawing/2014/main" id="{6DFF5EC4-7459-1A79-F385-CF088049D31A}"/>
                </a:ext>
              </a:extLst>
            </p:cNvPr>
            <p:cNvSpPr txBox="1"/>
            <p:nvPr>
              <p:custDataLst>
                <p:tags r:id="rId3"/>
              </p:custDataLst>
            </p:nvPr>
          </p:nvSpPr>
          <p:spPr>
            <a:xfrm>
              <a:off x="7248" y="5078"/>
              <a:ext cx="3584" cy="334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注意你的睡眠质量。一个健康的心理状态应该伴随着良好的睡眠习惯和充足的睡眠。</a:t>
              </a:r>
            </a:p>
          </p:txBody>
        </p:sp>
      </p:grpSp>
    </p:spTree>
    <p:extLst>
      <p:ext uri="{BB962C8B-B14F-4D97-AF65-F5344CB8AC3E}">
        <p14:creationId xmlns:p14="http://schemas.microsoft.com/office/powerpoint/2010/main" val="136007029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B1DC8-F466-56BC-3CE0-8CA0C3C3A7BC}"/>
            </a:ext>
          </a:extLst>
        </p:cNvPr>
        <p:cNvGrpSpPr/>
        <p:nvPr/>
      </p:nvGrpSpPr>
      <p:grpSpPr>
        <a:xfrm>
          <a:off x="0" y="0"/>
          <a:ext cx="0" cy="0"/>
          <a:chOff x="0" y="0"/>
          <a:chExt cx="0" cy="0"/>
        </a:xfrm>
      </p:grpSpPr>
      <p:sp>
        <p:nvSpPr>
          <p:cNvPr id="6" name="1">
            <a:extLst>
              <a:ext uri="{FF2B5EF4-FFF2-40B4-BE49-F238E27FC236}">
                <a16:creationId xmlns:a16="http://schemas.microsoft.com/office/drawing/2014/main" id="{255C266A-AF70-A382-8E1F-629AF1ECF04C}"/>
              </a:ext>
            </a:extLst>
          </p:cNvPr>
          <p:cNvSpPr txBox="1"/>
          <p:nvPr>
            <p:custDataLst>
              <p:tags r:id="rId1"/>
            </p:custDataLst>
          </p:nvPr>
        </p:nvSpPr>
        <p:spPr>
          <a:xfrm>
            <a:off x="592454" y="356235"/>
            <a:ext cx="7706719"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四、自我调适培养健康心态、保持健康心理</a:t>
            </a:r>
          </a:p>
        </p:txBody>
      </p:sp>
      <p:grpSp>
        <p:nvGrpSpPr>
          <p:cNvPr id="4" name="组合 3">
            <a:extLst>
              <a:ext uri="{FF2B5EF4-FFF2-40B4-BE49-F238E27FC236}">
                <a16:creationId xmlns:a16="http://schemas.microsoft.com/office/drawing/2014/main" id="{5475DF49-A326-47A9-54C8-85A4B8268E9F}"/>
              </a:ext>
            </a:extLst>
          </p:cNvPr>
          <p:cNvGrpSpPr/>
          <p:nvPr/>
        </p:nvGrpSpPr>
        <p:grpSpPr>
          <a:xfrm>
            <a:off x="889451" y="1493242"/>
            <a:ext cx="10134600" cy="4624716"/>
            <a:chOff x="1724" y="1968"/>
            <a:chExt cx="15960" cy="6253"/>
          </a:xfrm>
        </p:grpSpPr>
        <p:sp>
          <p:nvSpPr>
            <p:cNvPr id="58" name="圆角矩形 57">
              <a:extLst>
                <a:ext uri="{FF2B5EF4-FFF2-40B4-BE49-F238E27FC236}">
                  <a16:creationId xmlns:a16="http://schemas.microsoft.com/office/drawing/2014/main" id="{60F678A8-E6BA-13C3-E992-1ED276B89CA1}"/>
                </a:ext>
              </a:extLst>
            </p:cNvPr>
            <p:cNvSpPr/>
            <p:nvPr>
              <p:custDataLst>
                <p:tags r:id="rId2"/>
              </p:custDataLst>
            </p:nvPr>
          </p:nvSpPr>
          <p:spPr>
            <a:xfrm>
              <a:off x="1724" y="1968"/>
              <a:ext cx="15960"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323137EB-6367-9FEB-DED4-4506C7783005}"/>
                </a:ext>
              </a:extLst>
            </p:cNvPr>
            <p:cNvSpPr txBox="1"/>
            <p:nvPr>
              <p:custDataLst>
                <p:tags r:id="rId3"/>
              </p:custDataLst>
            </p:nvPr>
          </p:nvSpPr>
          <p:spPr>
            <a:xfrm>
              <a:off x="2160" y="2142"/>
              <a:ext cx="14927" cy="3505"/>
            </a:xfrm>
            <a:prstGeom prst="rect">
              <a:avLst/>
            </a:prstGeom>
            <a:noFill/>
          </p:spPr>
          <p:txBody>
            <a:bodyPr wrap="square" rtlCol="0" anchor="t">
              <a:no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人类在面对环境压力时，使用各种反应形式，以对个体或群体有利的变化来对付，使个体或群体拥有更强的生存能力，称为心理调适能力。</a:t>
              </a: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自我调节心理健康的核心内容包括调整认识结构、情绪状态，锻炼意志品质，改善适应能力等。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中职学生正处于青春期阶段，青春期是从儿童向成人转变的关键时期，身体发育是其中最明显的特点。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需要注意的是，青春期是一个非常特殊的时期，家长和老师需要给予青少年足够的关注和支持，尤其是在情绪管理和社交技能方面的培养，帮助他们更好地度过这个时期。同时，青少年也需要了解自己身体和情绪的变化，学会适当的情绪调节技巧和社交技巧。因此中职学生要正视现实，学会自我调节，学会自我心理调适的方法，才能使心理健康。</a:t>
              </a:r>
            </a:p>
          </p:txBody>
        </p:sp>
      </p:grpSp>
    </p:spTree>
    <p:extLst>
      <p:ext uri="{BB962C8B-B14F-4D97-AF65-F5344CB8AC3E}">
        <p14:creationId xmlns:p14="http://schemas.microsoft.com/office/powerpoint/2010/main" val="3370146861"/>
      </p:ext>
    </p:extLst>
  </p:cSld>
  <p:clrMapOvr>
    <a:masterClrMapping/>
  </p:clrMapOvr>
  <p:transition spd="slow" advTm="4000">
    <p:wip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7F1F6-8EBF-43DA-F805-A5D8E4420C56}"/>
            </a:ext>
          </a:extLst>
        </p:cNvPr>
        <p:cNvGrpSpPr/>
        <p:nvPr/>
      </p:nvGrpSpPr>
      <p:grpSpPr>
        <a:xfrm>
          <a:off x="0" y="0"/>
          <a:ext cx="0" cy="0"/>
          <a:chOff x="0" y="0"/>
          <a:chExt cx="0" cy="0"/>
        </a:xfrm>
      </p:grpSpPr>
      <p:sp>
        <p:nvSpPr>
          <p:cNvPr id="4" name="1">
            <a:extLst>
              <a:ext uri="{FF2B5EF4-FFF2-40B4-BE49-F238E27FC236}">
                <a16:creationId xmlns:a16="http://schemas.microsoft.com/office/drawing/2014/main" id="{1F397C0B-3235-BD38-58E1-3FF414268579}"/>
              </a:ext>
            </a:extLst>
          </p:cNvPr>
          <p:cNvSpPr txBox="1"/>
          <p:nvPr>
            <p:custDataLst>
              <p:tags r:id="rId1"/>
            </p:custDataLst>
          </p:nvPr>
        </p:nvSpPr>
        <p:spPr>
          <a:xfrm>
            <a:off x="592455" y="356235"/>
            <a:ext cx="7597388"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四、自我调适培养健康心态、保持健康心理</a:t>
            </a:r>
          </a:p>
        </p:txBody>
      </p:sp>
      <p:grpSp>
        <p:nvGrpSpPr>
          <p:cNvPr id="3" name="3">
            <a:extLst>
              <a:ext uri="{FF2B5EF4-FFF2-40B4-BE49-F238E27FC236}">
                <a16:creationId xmlns:a16="http://schemas.microsoft.com/office/drawing/2014/main" id="{F9CB8C70-5826-7478-E02D-FB2375DFCF9A}"/>
              </a:ext>
            </a:extLst>
          </p:cNvPr>
          <p:cNvGrpSpPr/>
          <p:nvPr/>
        </p:nvGrpSpPr>
        <p:grpSpPr>
          <a:xfrm>
            <a:off x="723900" y="1443661"/>
            <a:ext cx="10744200" cy="4681220"/>
            <a:chOff x="1112" y="2337"/>
            <a:chExt cx="16920" cy="7372"/>
          </a:xfrm>
        </p:grpSpPr>
        <p:sp>
          <p:nvSpPr>
            <p:cNvPr id="5" name="直角三角形 4">
              <a:extLst>
                <a:ext uri="{FF2B5EF4-FFF2-40B4-BE49-F238E27FC236}">
                  <a16:creationId xmlns:a16="http://schemas.microsoft.com/office/drawing/2014/main" id="{E40BB5D0-7AB5-EB9C-B97A-F2995523FD70}"/>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3D128BA3-A0DA-B7C6-1E16-88F9126FA59B}"/>
                </a:ext>
              </a:extLst>
            </p:cNvPr>
            <p:cNvSpPr/>
            <p:nvPr>
              <p:custDataLst>
                <p:tags r:id="rId3"/>
              </p:custDataLst>
            </p:nvPr>
          </p:nvSpPr>
          <p:spPr>
            <a:xfrm>
              <a:off x="1532" y="2550"/>
              <a:ext cx="16500" cy="71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D136ADAE-5875-3168-8A93-872FD0835270}"/>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改变认知模式</a:t>
              </a:r>
            </a:p>
          </p:txBody>
        </p:sp>
        <p:sp>
          <p:nvSpPr>
            <p:cNvPr id="9" name="文本框 8">
              <a:extLst>
                <a:ext uri="{FF2B5EF4-FFF2-40B4-BE49-F238E27FC236}">
                  <a16:creationId xmlns:a16="http://schemas.microsoft.com/office/drawing/2014/main" id="{F5F3353E-C7F1-F718-9C93-F9CF8D75FBE9}"/>
                </a:ext>
              </a:extLst>
            </p:cNvPr>
            <p:cNvSpPr txBox="1"/>
            <p:nvPr>
              <p:custDataLst>
                <p:tags r:id="rId5"/>
              </p:custDataLst>
            </p:nvPr>
          </p:nvSpPr>
          <p:spPr>
            <a:xfrm>
              <a:off x="1803" y="3396"/>
              <a:ext cx="15958"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认知模式是指学习者对信息的获取、处理的模式。</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每个人的认知模式的形成是受每个个体所生活的环境，接受的教育等影响。一个人的认知模式形成后，就会影响这个人对世界的一些看法，包括对生活和学习的态度。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我们之所以对同样的问题有不同的反应，对一个人有不同的看法，是因为每个人接受的教育不同，有不同的知识结构，对于不同的信息、经验、阅历，一件事情或者一个人，理解是不同的。对于任何个人的发展或者是一项事业的成功，拥有聪明才智和专业能力固然重要，但是更重要的是其能根据发展和形势的变化，来时时调整自己的思维方式的能力、人际交流的能力和沟通协调的能力，是情商的一部分。还有就是，人在遇到挫折时自我激励的能力，这是逆商。因此，一个人如果想有好的发展或取得进步，就必须不断改变认知模式。</a:t>
              </a:r>
            </a:p>
          </p:txBody>
        </p:sp>
      </p:grpSp>
    </p:spTree>
    <p:extLst>
      <p:ext uri="{BB962C8B-B14F-4D97-AF65-F5344CB8AC3E}">
        <p14:creationId xmlns:p14="http://schemas.microsoft.com/office/powerpoint/2010/main" val="44824482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F1ABEE-B1B8-E96B-A02D-A11865386918}"/>
            </a:ext>
          </a:extLst>
        </p:cNvPr>
        <p:cNvGrpSpPr/>
        <p:nvPr/>
      </p:nvGrpSpPr>
      <p:grpSpPr>
        <a:xfrm>
          <a:off x="0" y="0"/>
          <a:ext cx="0" cy="0"/>
          <a:chOff x="0" y="0"/>
          <a:chExt cx="0" cy="0"/>
        </a:xfrm>
      </p:grpSpPr>
      <p:sp>
        <p:nvSpPr>
          <p:cNvPr id="4" name="1">
            <a:extLst>
              <a:ext uri="{FF2B5EF4-FFF2-40B4-BE49-F238E27FC236}">
                <a16:creationId xmlns:a16="http://schemas.microsoft.com/office/drawing/2014/main" id="{41EB97CC-1FDE-3609-ADE2-8C02A4D56607}"/>
              </a:ext>
            </a:extLst>
          </p:cNvPr>
          <p:cNvSpPr txBox="1"/>
          <p:nvPr>
            <p:custDataLst>
              <p:tags r:id="rId1"/>
            </p:custDataLst>
          </p:nvPr>
        </p:nvSpPr>
        <p:spPr>
          <a:xfrm>
            <a:off x="592455" y="356235"/>
            <a:ext cx="8084406"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四、自我调适培养健康心态、保持健康心理</a:t>
            </a:r>
          </a:p>
        </p:txBody>
      </p:sp>
      <p:grpSp>
        <p:nvGrpSpPr>
          <p:cNvPr id="3" name="3">
            <a:extLst>
              <a:ext uri="{FF2B5EF4-FFF2-40B4-BE49-F238E27FC236}">
                <a16:creationId xmlns:a16="http://schemas.microsoft.com/office/drawing/2014/main" id="{9AF97ECC-7C76-E7F1-DD60-C6185A493B5C}"/>
              </a:ext>
            </a:extLst>
          </p:cNvPr>
          <p:cNvGrpSpPr/>
          <p:nvPr/>
        </p:nvGrpSpPr>
        <p:grpSpPr>
          <a:xfrm>
            <a:off x="723900" y="1356950"/>
            <a:ext cx="10744200" cy="4855210"/>
            <a:chOff x="1112" y="2337"/>
            <a:chExt cx="16920" cy="7646"/>
          </a:xfrm>
        </p:grpSpPr>
        <p:sp>
          <p:nvSpPr>
            <p:cNvPr id="5" name="直角三角形 4">
              <a:extLst>
                <a:ext uri="{FF2B5EF4-FFF2-40B4-BE49-F238E27FC236}">
                  <a16:creationId xmlns:a16="http://schemas.microsoft.com/office/drawing/2014/main" id="{A3BFC4E4-E1A2-2D31-60C2-87EC21C091D9}"/>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4C36EB71-4CFF-9C4F-0727-6CE384B19664}"/>
                </a:ext>
              </a:extLst>
            </p:cNvPr>
            <p:cNvSpPr/>
            <p:nvPr>
              <p:custDataLst>
                <p:tags r:id="rId3"/>
              </p:custDataLst>
            </p:nvPr>
          </p:nvSpPr>
          <p:spPr>
            <a:xfrm>
              <a:off x="1532" y="2550"/>
              <a:ext cx="16500" cy="743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F0F51A3B-8216-6E78-99ED-196A2D422A24}"/>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增强人际关系的适应能力</a:t>
              </a:r>
            </a:p>
          </p:txBody>
        </p:sp>
        <p:sp>
          <p:nvSpPr>
            <p:cNvPr id="9" name="文本框 8">
              <a:extLst>
                <a:ext uri="{FF2B5EF4-FFF2-40B4-BE49-F238E27FC236}">
                  <a16:creationId xmlns:a16="http://schemas.microsoft.com/office/drawing/2014/main" id="{FEEB9AC9-9823-C195-F54E-A6F510694D75}"/>
                </a:ext>
              </a:extLst>
            </p:cNvPr>
            <p:cNvSpPr txBox="1"/>
            <p:nvPr>
              <p:custDataLst>
                <p:tags r:id="rId5"/>
              </p:custDataLst>
            </p:nvPr>
          </p:nvSpPr>
          <p:spPr>
            <a:xfrm>
              <a:off x="1877" y="3604"/>
              <a:ext cx="15809"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人的适应性中最主要的就是对于人际关系的适应性。</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人际关系是身心健康的非常重要的方面，如果一个中职学生在班级或者宿舍的人际关系非常差，或是在家庭中的人际关系都非常紧张，都会影响他的身心健康。</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首先，每个个体要适应自己不同的角色，在领导者面前是被领导者：在被领导者面前，可能还是领导者；在父母面前是儿女，在儿女面前是父母。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其次，人在不同的场合应该有不同的表现。不同的圈子，不同的氛围，不同的工作环境，不同的生活环境对人的行为有不同的约束。所以，每个人都应该在不同的场合有不同的表现。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最后，还要改变看问题的角度，即要学会做自我否定，不要太固执，能够换位思考，能够站在对方的角度考虑问题，能够设身处地为别人着想，这样就能学会交流，提高人际交往能力了。</a:t>
              </a:r>
            </a:p>
          </p:txBody>
        </p:sp>
      </p:grpSp>
    </p:spTree>
    <p:extLst>
      <p:ext uri="{BB962C8B-B14F-4D97-AF65-F5344CB8AC3E}">
        <p14:creationId xmlns:p14="http://schemas.microsoft.com/office/powerpoint/2010/main" val="2630202804"/>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FF0192-E830-2691-5390-FE5AADE501A0}"/>
            </a:ext>
          </a:extLst>
        </p:cNvPr>
        <p:cNvGrpSpPr/>
        <p:nvPr/>
      </p:nvGrpSpPr>
      <p:grpSpPr>
        <a:xfrm>
          <a:off x="0" y="0"/>
          <a:ext cx="0" cy="0"/>
          <a:chOff x="0" y="0"/>
          <a:chExt cx="0" cy="0"/>
        </a:xfrm>
      </p:grpSpPr>
      <p:sp>
        <p:nvSpPr>
          <p:cNvPr id="4" name="1">
            <a:extLst>
              <a:ext uri="{FF2B5EF4-FFF2-40B4-BE49-F238E27FC236}">
                <a16:creationId xmlns:a16="http://schemas.microsoft.com/office/drawing/2014/main" id="{C58197DE-D4B4-880D-BFF6-FDE3A829BC1C}"/>
              </a:ext>
            </a:extLst>
          </p:cNvPr>
          <p:cNvSpPr txBox="1"/>
          <p:nvPr>
            <p:custDataLst>
              <p:tags r:id="rId1"/>
            </p:custDataLst>
          </p:nvPr>
        </p:nvSpPr>
        <p:spPr>
          <a:xfrm>
            <a:off x="592455" y="356235"/>
            <a:ext cx="8501849"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四、自我调适培养健康心态、保持健康心理</a:t>
            </a:r>
          </a:p>
        </p:txBody>
      </p:sp>
      <p:grpSp>
        <p:nvGrpSpPr>
          <p:cNvPr id="3" name="3">
            <a:extLst>
              <a:ext uri="{FF2B5EF4-FFF2-40B4-BE49-F238E27FC236}">
                <a16:creationId xmlns:a16="http://schemas.microsoft.com/office/drawing/2014/main" id="{092EA8EB-9CBA-A78B-A24B-096FA8FE8398}"/>
              </a:ext>
            </a:extLst>
          </p:cNvPr>
          <p:cNvGrpSpPr/>
          <p:nvPr/>
        </p:nvGrpSpPr>
        <p:grpSpPr>
          <a:xfrm>
            <a:off x="723900" y="1356950"/>
            <a:ext cx="10744200" cy="2499360"/>
            <a:chOff x="1112" y="2337"/>
            <a:chExt cx="16920" cy="3936"/>
          </a:xfrm>
        </p:grpSpPr>
        <p:sp>
          <p:nvSpPr>
            <p:cNvPr id="5" name="直角三角形 4">
              <a:extLst>
                <a:ext uri="{FF2B5EF4-FFF2-40B4-BE49-F238E27FC236}">
                  <a16:creationId xmlns:a16="http://schemas.microsoft.com/office/drawing/2014/main" id="{A6048AD9-4CF9-292B-F2C3-796099E82CB4}"/>
                </a:ext>
              </a:extLst>
            </p:cNvPr>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B38FB9A2-7E2D-F8E6-DD8E-C11C29CB644D}"/>
                </a:ext>
              </a:extLst>
            </p:cNvPr>
            <p:cNvSpPr/>
            <p:nvPr>
              <p:custDataLst>
                <p:tags r:id="rId7"/>
              </p:custDataLst>
            </p:nvPr>
          </p:nvSpPr>
          <p:spPr>
            <a:xfrm>
              <a:off x="1532" y="2550"/>
              <a:ext cx="16500" cy="372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19DAA851-55AA-A201-F91F-0001DFA744FF}"/>
                </a:ext>
              </a:extLst>
            </p:cNvPr>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挂排除负性情绪</a:t>
              </a:r>
            </a:p>
          </p:txBody>
        </p:sp>
        <p:sp>
          <p:nvSpPr>
            <p:cNvPr id="9" name="文本框 8">
              <a:extLst>
                <a:ext uri="{FF2B5EF4-FFF2-40B4-BE49-F238E27FC236}">
                  <a16:creationId xmlns:a16="http://schemas.microsoft.com/office/drawing/2014/main" id="{62EA7BCC-31CC-4012-72EC-D6EB6F80FD30}"/>
                </a:ext>
              </a:extLst>
            </p:cNvPr>
            <p:cNvSpPr txBox="1"/>
            <p:nvPr>
              <p:custDataLst>
                <p:tags r:id="rId9"/>
              </p:custDataLst>
            </p:nvPr>
          </p:nvSpPr>
          <p:spPr>
            <a:xfrm>
              <a:off x="1877" y="3396"/>
              <a:ext cx="15735" cy="268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个人都有苦闷的时候，每个人都有不愉快的时候，这时不要一个人在屋子里面冥思苦想，一定要转移一下，适当宣泄，不能老生活在过去。社会在发展，人也在发展。这个发展就不能停留在某个过去的阶段。因此，中职学生要发展多种兴趣。大家不能只会学习，只对学习有兴趣，对其他的都没有兴趣，其实我们生活中的一些情趣或者爱好都能丰富我们对生活的认识。</a:t>
              </a:r>
            </a:p>
          </p:txBody>
        </p:sp>
      </p:grpSp>
      <p:grpSp>
        <p:nvGrpSpPr>
          <p:cNvPr id="2" name="3">
            <a:extLst>
              <a:ext uri="{FF2B5EF4-FFF2-40B4-BE49-F238E27FC236}">
                <a16:creationId xmlns:a16="http://schemas.microsoft.com/office/drawing/2014/main" id="{EE4BDFD2-B4C7-E5A8-A72F-12CDF73F15AA}"/>
              </a:ext>
            </a:extLst>
          </p:cNvPr>
          <p:cNvGrpSpPr/>
          <p:nvPr/>
        </p:nvGrpSpPr>
        <p:grpSpPr>
          <a:xfrm>
            <a:off x="723900" y="3991565"/>
            <a:ext cx="10744200" cy="2378075"/>
            <a:chOff x="1112" y="2337"/>
            <a:chExt cx="16920" cy="3745"/>
          </a:xfrm>
        </p:grpSpPr>
        <p:sp>
          <p:nvSpPr>
            <p:cNvPr id="7" name="直角三角形 6">
              <a:extLst>
                <a:ext uri="{FF2B5EF4-FFF2-40B4-BE49-F238E27FC236}">
                  <a16:creationId xmlns:a16="http://schemas.microsoft.com/office/drawing/2014/main" id="{5494D730-B736-041C-5288-B0B723F93184}"/>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0" name="任意多边形: 形状 9">
              <a:extLst>
                <a:ext uri="{FF2B5EF4-FFF2-40B4-BE49-F238E27FC236}">
                  <a16:creationId xmlns:a16="http://schemas.microsoft.com/office/drawing/2014/main" id="{39CB558B-656F-AB70-B058-315D9BABD7C0}"/>
                </a:ext>
              </a:extLst>
            </p:cNvPr>
            <p:cNvSpPr/>
            <p:nvPr>
              <p:custDataLst>
                <p:tags r:id="rId3"/>
              </p:custDataLst>
            </p:nvPr>
          </p:nvSpPr>
          <p:spPr>
            <a:xfrm>
              <a:off x="1532" y="2550"/>
              <a:ext cx="16500" cy="353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1" name="任意多边形: 形状 17">
              <a:extLst>
                <a:ext uri="{FF2B5EF4-FFF2-40B4-BE49-F238E27FC236}">
                  <a16:creationId xmlns:a16="http://schemas.microsoft.com/office/drawing/2014/main" id="{416D453B-72DE-6EFA-D3D5-F60529A96839}"/>
                </a:ext>
              </a:extLst>
            </p:cNvPr>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正确对待权力、地位、金钱</a:t>
              </a:r>
            </a:p>
          </p:txBody>
        </p:sp>
        <p:sp>
          <p:nvSpPr>
            <p:cNvPr id="12" name="文本框 11">
              <a:extLst>
                <a:ext uri="{FF2B5EF4-FFF2-40B4-BE49-F238E27FC236}">
                  <a16:creationId xmlns:a16="http://schemas.microsoft.com/office/drawing/2014/main" id="{01EE364A-7C12-A2BF-D866-B42E70B171AB}"/>
                </a:ext>
              </a:extLst>
            </p:cNvPr>
            <p:cNvSpPr txBox="1"/>
            <p:nvPr>
              <p:custDataLst>
                <p:tags r:id="rId5"/>
              </p:custDataLst>
            </p:nvPr>
          </p:nvSpPr>
          <p:spPr>
            <a:xfrm>
              <a:off x="1877" y="3396"/>
              <a:ext cx="15735" cy="268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金钱是幸福生活的必要条件，但金钱并不等于幸福，因为人类不能没有精神生活。物质生活富裕而精神生活空虚的人，就不会有真正的幸福。当代中职生处在中国特色社会主义市场经济这一特定环境里，生活观念多元化，那么该怎样正确看待权利、地位、金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这是值得当代父母深思的一个问题。</a:t>
              </a:r>
            </a:p>
          </p:txBody>
        </p:sp>
      </p:grpSp>
    </p:spTree>
    <p:extLst>
      <p:ext uri="{BB962C8B-B14F-4D97-AF65-F5344CB8AC3E}">
        <p14:creationId xmlns:p14="http://schemas.microsoft.com/office/powerpoint/2010/main" val="2717714459"/>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211D8-B139-02CB-FC11-C76EAA366D19}"/>
            </a:ext>
          </a:extLst>
        </p:cNvPr>
        <p:cNvGrpSpPr/>
        <p:nvPr/>
      </p:nvGrpSpPr>
      <p:grpSpPr>
        <a:xfrm>
          <a:off x="0" y="0"/>
          <a:ext cx="0" cy="0"/>
          <a:chOff x="0" y="0"/>
          <a:chExt cx="0" cy="0"/>
        </a:xfrm>
      </p:grpSpPr>
      <p:grpSp>
        <p:nvGrpSpPr>
          <p:cNvPr id="3" name="3">
            <a:extLst>
              <a:ext uri="{FF2B5EF4-FFF2-40B4-BE49-F238E27FC236}">
                <a16:creationId xmlns:a16="http://schemas.microsoft.com/office/drawing/2014/main" id="{534463D0-3C2D-A0DD-66D4-5306088A76FE}"/>
              </a:ext>
            </a:extLst>
          </p:cNvPr>
          <p:cNvGrpSpPr/>
          <p:nvPr/>
        </p:nvGrpSpPr>
        <p:grpSpPr>
          <a:xfrm>
            <a:off x="723900" y="1530370"/>
            <a:ext cx="10744200" cy="4712970"/>
            <a:chOff x="1112" y="2337"/>
            <a:chExt cx="16920" cy="7422"/>
          </a:xfrm>
        </p:grpSpPr>
        <p:sp>
          <p:nvSpPr>
            <p:cNvPr id="5" name="直角三角形 4">
              <a:extLst>
                <a:ext uri="{FF2B5EF4-FFF2-40B4-BE49-F238E27FC236}">
                  <a16:creationId xmlns:a16="http://schemas.microsoft.com/office/drawing/2014/main" id="{81CEC6AB-CAB0-736F-C486-2A13B8152351}"/>
                </a:ext>
              </a:extLst>
            </p:cNvPr>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a:extLst>
                <a:ext uri="{FF2B5EF4-FFF2-40B4-BE49-F238E27FC236}">
                  <a16:creationId xmlns:a16="http://schemas.microsoft.com/office/drawing/2014/main" id="{3E0F4157-A996-9EE0-3E93-C40CEF05A4C7}"/>
                </a:ext>
              </a:extLst>
            </p:cNvPr>
            <p:cNvSpPr/>
            <p:nvPr>
              <p:custDataLst>
                <p:tags r:id="rId3"/>
              </p:custDataLst>
            </p:nvPr>
          </p:nvSpPr>
          <p:spPr>
            <a:xfrm>
              <a:off x="1532" y="2550"/>
              <a:ext cx="16500" cy="7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a:extLst>
                <a:ext uri="{FF2B5EF4-FFF2-40B4-BE49-F238E27FC236}">
                  <a16:creationId xmlns:a16="http://schemas.microsoft.com/office/drawing/2014/main" id="{CAA226C9-B6D0-57B9-18F5-27F11DD9237C}"/>
                </a:ext>
              </a:extLst>
            </p:cNvPr>
            <p:cNvSpPr/>
            <p:nvPr>
              <p:custDataLst>
                <p:tags r:id="rId4"/>
              </p:custDataLst>
            </p:nvPr>
          </p:nvSpPr>
          <p:spPr>
            <a:xfrm>
              <a:off x="1112" y="2337"/>
              <a:ext cx="13182"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求助心理咨询老师或心理咨询机构，获得心理咨询知识</a:t>
              </a:r>
            </a:p>
          </p:txBody>
        </p:sp>
        <p:sp>
          <p:nvSpPr>
            <p:cNvPr id="9" name="文本框 8">
              <a:extLst>
                <a:ext uri="{FF2B5EF4-FFF2-40B4-BE49-F238E27FC236}">
                  <a16:creationId xmlns:a16="http://schemas.microsoft.com/office/drawing/2014/main" id="{671708CE-94AB-C0D7-B7DC-2D036E1F18E0}"/>
                </a:ext>
              </a:extLst>
            </p:cNvPr>
            <p:cNvSpPr txBox="1"/>
            <p:nvPr>
              <p:custDataLst>
                <p:tags r:id="rId5"/>
              </p:custDataLst>
            </p:nvPr>
          </p:nvSpPr>
          <p:spPr>
            <a:xfrm>
              <a:off x="1914" y="3492"/>
              <a:ext cx="15735"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咨询老师具备较雄厚的理论功底和生活实践经验，对于中职学生所面临的心理问题具有良好的解答方式和处理技巧。在必要时，中职学生可求助于有丰富经验的心理咨询医生或长期从事心理咨询的专业人士和心理咨询老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过心理咨询老师与求助者的交谈、指导，针对心理咨询老师的各种心理适应和提出的问题，帮助求助者正确地认识自身心理问题的根本原因；引导心理咨询老师更为有效地面对现实，为求助者提供建立新型人际关系的机会；增加求助者的心理自由度，帮助心理咨询老师改善心理异常，最终恢复心理健康。心理咨询兼有心理预防和心理治疗的功能，可以为咨询对象创设良好的社会心理环境和条件，提高其精神生活质量和心理效能水平，以实现降低和减少心理障碍，防止精神疾病，保障心理健康的目的。</a:t>
              </a:r>
            </a:p>
          </p:txBody>
        </p:sp>
      </p:grpSp>
      <p:sp>
        <p:nvSpPr>
          <p:cNvPr id="2" name="1">
            <a:extLst>
              <a:ext uri="{FF2B5EF4-FFF2-40B4-BE49-F238E27FC236}">
                <a16:creationId xmlns:a16="http://schemas.microsoft.com/office/drawing/2014/main" id="{ED2CE0D3-067E-1377-64FC-5F4A478087BF}"/>
              </a:ext>
            </a:extLst>
          </p:cNvPr>
          <p:cNvSpPr txBox="1"/>
          <p:nvPr>
            <p:custDataLst>
              <p:tags r:id="rId1"/>
            </p:custDataLst>
          </p:nvPr>
        </p:nvSpPr>
        <p:spPr>
          <a:xfrm>
            <a:off x="592455" y="356235"/>
            <a:ext cx="8501849"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四、自我调适培养健康心态、保持健康心理</a:t>
            </a:r>
          </a:p>
        </p:txBody>
      </p:sp>
    </p:spTree>
    <p:extLst>
      <p:ext uri="{BB962C8B-B14F-4D97-AF65-F5344CB8AC3E}">
        <p14:creationId xmlns:p14="http://schemas.microsoft.com/office/powerpoint/2010/main" val="3405487168"/>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019C4-C6DF-B9C9-DEA9-DFA37F462811}"/>
            </a:ext>
          </a:extLst>
        </p:cNvPr>
        <p:cNvGrpSpPr/>
        <p:nvPr/>
      </p:nvGrpSpPr>
      <p:grpSpPr>
        <a:xfrm>
          <a:off x="0" y="0"/>
          <a:ext cx="0" cy="0"/>
          <a:chOff x="0" y="0"/>
          <a:chExt cx="0" cy="0"/>
        </a:xfrm>
      </p:grpSpPr>
      <p:sp>
        <p:nvSpPr>
          <p:cNvPr id="6" name="1">
            <a:extLst>
              <a:ext uri="{FF2B5EF4-FFF2-40B4-BE49-F238E27FC236}">
                <a16:creationId xmlns:a16="http://schemas.microsoft.com/office/drawing/2014/main" id="{6FBE71FF-2052-3C96-AE5C-C539A30D9E8A}"/>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五、珍爱别人的生命</a:t>
            </a:r>
          </a:p>
        </p:txBody>
      </p:sp>
      <p:grpSp>
        <p:nvGrpSpPr>
          <p:cNvPr id="4" name="组合 3">
            <a:extLst>
              <a:ext uri="{FF2B5EF4-FFF2-40B4-BE49-F238E27FC236}">
                <a16:creationId xmlns:a16="http://schemas.microsoft.com/office/drawing/2014/main" id="{94D221A5-811F-3CA9-EFA5-367F01DC775D}"/>
              </a:ext>
            </a:extLst>
          </p:cNvPr>
          <p:cNvGrpSpPr/>
          <p:nvPr/>
        </p:nvGrpSpPr>
        <p:grpSpPr>
          <a:xfrm>
            <a:off x="980757" y="4631101"/>
            <a:ext cx="5029835" cy="1431290"/>
            <a:chOff x="1881" y="7279"/>
            <a:chExt cx="7921" cy="2254"/>
          </a:xfrm>
        </p:grpSpPr>
        <p:sp>
          <p:nvSpPr>
            <p:cNvPr id="58" name="圆角矩形 57">
              <a:extLst>
                <a:ext uri="{FF2B5EF4-FFF2-40B4-BE49-F238E27FC236}">
                  <a16:creationId xmlns:a16="http://schemas.microsoft.com/office/drawing/2014/main" id="{56D7A7F1-788D-6B23-9723-5AF407C210FA}"/>
                </a:ext>
              </a:extLst>
            </p:cNvPr>
            <p:cNvSpPr/>
            <p:nvPr>
              <p:custDataLst>
                <p:tags r:id="rId2"/>
              </p:custDataLst>
            </p:nvPr>
          </p:nvSpPr>
          <p:spPr>
            <a:xfrm>
              <a:off x="1881" y="7279"/>
              <a:ext cx="7921" cy="2254"/>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12232C6C-43B8-05D4-E1DB-500597012396}"/>
                </a:ext>
              </a:extLst>
            </p:cNvPr>
            <p:cNvSpPr txBox="1"/>
            <p:nvPr>
              <p:custDataLst>
                <p:tags r:id="rId3"/>
              </p:custDataLst>
            </p:nvPr>
          </p:nvSpPr>
          <p:spPr>
            <a:xfrm>
              <a:off x="2205" y="7530"/>
              <a:ext cx="6986" cy="1753"/>
            </a:xfrm>
            <a:prstGeom prst="rect">
              <a:avLst/>
            </a:prstGeom>
            <a:noFill/>
          </p:spPr>
          <p:txBody>
            <a:bodyPr wrap="square" rtlCol="0" anchor="t">
              <a:noAutofit/>
            </a:bodyPr>
            <a:lstStyle/>
            <a:p>
              <a:pPr marL="0" lvl="1" indent="457200"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珍爱生命不仅仅指珍爱自己的生命，还包括对别人生命的关爱和尊重。</a:t>
              </a:r>
            </a:p>
          </p:txBody>
        </p:sp>
      </p:grpSp>
      <p:pic>
        <p:nvPicPr>
          <p:cNvPr id="5" name="图片 4">
            <a:extLst>
              <a:ext uri="{FF2B5EF4-FFF2-40B4-BE49-F238E27FC236}">
                <a16:creationId xmlns:a16="http://schemas.microsoft.com/office/drawing/2014/main" id="{A6E737E6-90DF-5069-85C5-CB3982D8F068}"/>
              </a:ext>
            </a:extLst>
          </p:cNvPr>
          <p:cNvPicPr>
            <a:picLocks noChangeAspect="1"/>
          </p:cNvPicPr>
          <p:nvPr/>
        </p:nvPicPr>
        <p:blipFill>
          <a:blip r:embed="rId5"/>
          <a:stretch>
            <a:fillRect/>
          </a:stretch>
        </p:blipFill>
        <p:spPr>
          <a:xfrm>
            <a:off x="6010592" y="1776141"/>
            <a:ext cx="4940922" cy="4286250"/>
          </a:xfrm>
          <a:prstGeom prst="rect">
            <a:avLst/>
          </a:prstGeom>
        </p:spPr>
      </p:pic>
    </p:spTree>
    <p:extLst>
      <p:ext uri="{BB962C8B-B14F-4D97-AF65-F5344CB8AC3E}">
        <p14:creationId xmlns:p14="http://schemas.microsoft.com/office/powerpoint/2010/main" val="3381232703"/>
      </p:ext>
    </p:extLst>
  </p:cSld>
  <p:clrMapOvr>
    <a:masterClrMapping/>
  </p:clrMapOvr>
  <p:transition spd="slow" advTm="4000">
    <p:wip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2D1B-AB4A-5EFB-2D88-E1120B932605}"/>
            </a:ext>
          </a:extLst>
        </p:cNvPr>
        <p:cNvGrpSpPr/>
        <p:nvPr/>
      </p:nvGrpSpPr>
      <p:grpSpPr>
        <a:xfrm>
          <a:off x="0" y="0"/>
          <a:ext cx="0" cy="0"/>
          <a:chOff x="0" y="0"/>
          <a:chExt cx="0" cy="0"/>
        </a:xfrm>
      </p:grpSpPr>
      <p:sp>
        <p:nvSpPr>
          <p:cNvPr id="6" name="1">
            <a:extLst>
              <a:ext uri="{FF2B5EF4-FFF2-40B4-BE49-F238E27FC236}">
                <a16:creationId xmlns:a16="http://schemas.microsoft.com/office/drawing/2014/main" id="{7E22BE34-7FDC-C4AB-D093-E899CBE67400}"/>
              </a:ext>
            </a:extLst>
          </p:cNvPr>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六、珍爱其他生命</a:t>
            </a:r>
          </a:p>
        </p:txBody>
      </p:sp>
      <p:grpSp>
        <p:nvGrpSpPr>
          <p:cNvPr id="4" name="组合 3">
            <a:extLst>
              <a:ext uri="{FF2B5EF4-FFF2-40B4-BE49-F238E27FC236}">
                <a16:creationId xmlns:a16="http://schemas.microsoft.com/office/drawing/2014/main" id="{0C58F838-DDF6-0E7D-BA85-1E1D82303C80}"/>
              </a:ext>
            </a:extLst>
          </p:cNvPr>
          <p:cNvGrpSpPr/>
          <p:nvPr/>
        </p:nvGrpSpPr>
        <p:grpSpPr>
          <a:xfrm>
            <a:off x="837882" y="1638940"/>
            <a:ext cx="3515360" cy="4423452"/>
            <a:chOff x="1881" y="6547"/>
            <a:chExt cx="5536" cy="2986"/>
          </a:xfrm>
        </p:grpSpPr>
        <p:sp>
          <p:nvSpPr>
            <p:cNvPr id="58" name="圆角矩形 57">
              <a:extLst>
                <a:ext uri="{FF2B5EF4-FFF2-40B4-BE49-F238E27FC236}">
                  <a16:creationId xmlns:a16="http://schemas.microsoft.com/office/drawing/2014/main" id="{4813A77A-CAAA-7390-98BF-B9B96F26EFA2}"/>
                </a:ext>
              </a:extLst>
            </p:cNvPr>
            <p:cNvSpPr/>
            <p:nvPr>
              <p:custDataLst>
                <p:tags r:id="rId2"/>
              </p:custDataLst>
            </p:nvPr>
          </p:nvSpPr>
          <p:spPr>
            <a:xfrm>
              <a:off x="1881" y="6547"/>
              <a:ext cx="5536" cy="298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a:extLst>
                <a:ext uri="{FF2B5EF4-FFF2-40B4-BE49-F238E27FC236}">
                  <a16:creationId xmlns:a16="http://schemas.microsoft.com/office/drawing/2014/main" id="{9E255E82-65C8-EAEB-EA9A-42B50EE62C32}"/>
                </a:ext>
              </a:extLst>
            </p:cNvPr>
            <p:cNvSpPr txBox="1"/>
            <p:nvPr>
              <p:custDataLst>
                <p:tags r:id="rId3"/>
              </p:custDataLst>
            </p:nvPr>
          </p:nvSpPr>
          <p:spPr>
            <a:xfrm>
              <a:off x="2148" y="6596"/>
              <a:ext cx="5001" cy="1753"/>
            </a:xfrm>
            <a:prstGeom prst="rect">
              <a:avLst/>
            </a:prstGeom>
            <a:noFill/>
          </p:spPr>
          <p:txBody>
            <a:bodyPr wrap="square" rtlCol="0" anchor="t">
              <a:noAutofit/>
            </a:bodyPr>
            <a:lstStyle/>
            <a:p>
              <a:pPr marL="0" lvl="1" indent="457200"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世界是由丰富多彩的生命构成的，因生命的存在而充满了生机和活力。地球上的各种生命都是息息相关的，我们必须尊重和关爱它们。无视或践踏其他生命的人，必将遭到大自然的惩罚和舆论的谴责，甚至法律的制裁。</a:t>
              </a:r>
            </a:p>
          </p:txBody>
        </p:sp>
      </p:grpSp>
      <p:pic>
        <p:nvPicPr>
          <p:cNvPr id="2" name="图片 1">
            <a:extLst>
              <a:ext uri="{FF2B5EF4-FFF2-40B4-BE49-F238E27FC236}">
                <a16:creationId xmlns:a16="http://schemas.microsoft.com/office/drawing/2014/main" id="{358D043F-A900-95F1-5E7F-E9A2E2A10613}"/>
              </a:ext>
            </a:extLst>
          </p:cNvPr>
          <p:cNvPicPr>
            <a:picLocks noChangeAspect="1"/>
          </p:cNvPicPr>
          <p:nvPr/>
        </p:nvPicPr>
        <p:blipFill rotWithShape="1">
          <a:blip r:embed="rId5"/>
          <a:srcRect l="11435" r="12531"/>
          <a:stretch/>
        </p:blipFill>
        <p:spPr>
          <a:xfrm>
            <a:off x="4627561" y="1638939"/>
            <a:ext cx="6726557" cy="4423451"/>
          </a:xfrm>
          <a:prstGeom prst="rect">
            <a:avLst/>
          </a:prstGeom>
        </p:spPr>
      </p:pic>
    </p:spTree>
    <p:extLst>
      <p:ext uri="{BB962C8B-B14F-4D97-AF65-F5344CB8AC3E}">
        <p14:creationId xmlns:p14="http://schemas.microsoft.com/office/powerpoint/2010/main" val="990279879"/>
      </p:ext>
    </p:extLst>
  </p:cSld>
  <p:clrMapOvr>
    <a:masterClrMapping/>
  </p:clrMapOvr>
  <p:transition spd="slow" advTm="4000">
    <p:wip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FE762-9227-A419-8D98-4B901034BE87}"/>
            </a:ext>
          </a:extLst>
        </p:cNvPr>
        <p:cNvGrpSpPr/>
        <p:nvPr/>
      </p:nvGrpSpPr>
      <p:grpSpPr>
        <a:xfrm>
          <a:off x="0" y="0"/>
          <a:ext cx="0" cy="0"/>
          <a:chOff x="0" y="0"/>
          <a:chExt cx="0" cy="0"/>
        </a:xfrm>
      </p:grpSpPr>
      <p:sp>
        <p:nvSpPr>
          <p:cNvPr id="4" name="1">
            <a:extLst>
              <a:ext uri="{FF2B5EF4-FFF2-40B4-BE49-F238E27FC236}">
                <a16:creationId xmlns:a16="http://schemas.microsoft.com/office/drawing/2014/main" id="{1DC683B2-25DD-9C8B-CA81-D5C350AD5E47}"/>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七、提高生命质量</a:t>
            </a:r>
          </a:p>
        </p:txBody>
      </p:sp>
      <p:grpSp>
        <p:nvGrpSpPr>
          <p:cNvPr id="3" name="3">
            <a:extLst>
              <a:ext uri="{FF2B5EF4-FFF2-40B4-BE49-F238E27FC236}">
                <a16:creationId xmlns:a16="http://schemas.microsoft.com/office/drawing/2014/main" id="{D29991F3-6DBE-7E53-B31D-0B30AA24D4F9}"/>
              </a:ext>
            </a:extLst>
          </p:cNvPr>
          <p:cNvGrpSpPr/>
          <p:nvPr/>
        </p:nvGrpSpPr>
        <p:grpSpPr>
          <a:xfrm>
            <a:off x="1010478" y="1189990"/>
            <a:ext cx="10477500" cy="5121275"/>
            <a:chOff x="1532" y="2550"/>
            <a:chExt cx="16500" cy="8065"/>
          </a:xfrm>
        </p:grpSpPr>
        <p:sp>
          <p:nvSpPr>
            <p:cNvPr id="6" name="任意多边形: 形状 5">
              <a:extLst>
                <a:ext uri="{FF2B5EF4-FFF2-40B4-BE49-F238E27FC236}">
                  <a16:creationId xmlns:a16="http://schemas.microsoft.com/office/drawing/2014/main" id="{00EF7C8E-B16D-31FE-3C78-7D0CC0B8EC99}"/>
                </a:ext>
              </a:extLst>
            </p:cNvPr>
            <p:cNvSpPr/>
            <p:nvPr>
              <p:custDataLst>
                <p:tags r:id="rId2"/>
              </p:custDataLst>
            </p:nvPr>
          </p:nvSpPr>
          <p:spPr>
            <a:xfrm>
              <a:off x="1532" y="2550"/>
              <a:ext cx="16500" cy="806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文本框 8">
              <a:extLst>
                <a:ext uri="{FF2B5EF4-FFF2-40B4-BE49-F238E27FC236}">
                  <a16:creationId xmlns:a16="http://schemas.microsoft.com/office/drawing/2014/main" id="{245C37A5-4F50-C2CC-AFF3-C7F10043012B}"/>
                </a:ext>
              </a:extLst>
            </p:cNvPr>
            <p:cNvSpPr txBox="1"/>
            <p:nvPr>
              <p:custDataLst>
                <p:tags r:id="rId3"/>
              </p:custDataLst>
            </p:nvPr>
          </p:nvSpPr>
          <p:spPr>
            <a:xfrm>
              <a:off x="1721" y="2901"/>
              <a:ext cx="15891" cy="7462"/>
            </a:xfrm>
            <a:prstGeom prst="rect">
              <a:avLst/>
            </a:prstGeom>
            <a:noFill/>
          </p:spPr>
          <p:txBody>
            <a:bodyPr wrap="square" rtlCol="0" anchor="t">
              <a:spAutoFit/>
            </a:bodyPr>
            <a:lstStyle/>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身心健康是提高生命质量的重要前提和保障。</a:t>
              </a: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健康四大基石，即“合理膳食，适量运动，戒烟限酒，心理平衡”</a:t>
              </a: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合理膳食：一、二、三、四、五，红、黄、绿、白、黑。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“一”：每天睡前喝一袋牛奶；</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250~350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克碳水化合物，相当于六两至八两主食；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“三”：三份高蛋白，相当于三两瘦肉，或者三个大鸡蛋，或者半斤豆腐；</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“四”：每星期吃四次粗粮；</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“五”：每天吃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克蔬菜和水果。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“红”：每天吃一个西红柿，可以改善情绪，缓解焦虑；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“黄”：胡萝卜、西瓜、红薯、老玉米、南瓜，即红黄色的蔬菜，红黄色的蔬菜维生素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“绿”：饮料数茶最好，茶叶中绿茶最好；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“白”：燕麦粉、燕麦片；</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3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“黑”：黑木耳。</a:t>
              </a:r>
            </a:p>
          </p:txBody>
        </p:sp>
      </p:grpSp>
    </p:spTree>
    <p:extLst>
      <p:ext uri="{BB962C8B-B14F-4D97-AF65-F5344CB8AC3E}">
        <p14:creationId xmlns:p14="http://schemas.microsoft.com/office/powerpoint/2010/main" val="4192112117"/>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6C8BD-FADB-3500-D129-041A27F2F63A}"/>
            </a:ext>
          </a:extLst>
        </p:cNvPr>
        <p:cNvGrpSpPr/>
        <p:nvPr/>
      </p:nvGrpSpPr>
      <p:grpSpPr>
        <a:xfrm>
          <a:off x="0" y="0"/>
          <a:ext cx="0" cy="0"/>
          <a:chOff x="0" y="0"/>
          <a:chExt cx="0" cy="0"/>
        </a:xfrm>
      </p:grpSpPr>
      <p:sp>
        <p:nvSpPr>
          <p:cNvPr id="4" name="1">
            <a:extLst>
              <a:ext uri="{FF2B5EF4-FFF2-40B4-BE49-F238E27FC236}">
                <a16:creationId xmlns:a16="http://schemas.microsoft.com/office/drawing/2014/main" id="{5F95CA27-5587-957C-298D-66E67FA9961D}"/>
              </a:ext>
            </a:extLst>
          </p:cNvPr>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七、提高生命质量</a:t>
            </a:r>
          </a:p>
        </p:txBody>
      </p:sp>
      <p:grpSp>
        <p:nvGrpSpPr>
          <p:cNvPr id="3" name="3">
            <a:extLst>
              <a:ext uri="{FF2B5EF4-FFF2-40B4-BE49-F238E27FC236}">
                <a16:creationId xmlns:a16="http://schemas.microsoft.com/office/drawing/2014/main" id="{9AF5E00F-3A08-722D-75AF-1A8072FF31A6}"/>
              </a:ext>
            </a:extLst>
          </p:cNvPr>
          <p:cNvGrpSpPr/>
          <p:nvPr/>
        </p:nvGrpSpPr>
        <p:grpSpPr>
          <a:xfrm>
            <a:off x="990600" y="1492205"/>
            <a:ext cx="10477500" cy="4782185"/>
            <a:chOff x="1532" y="2550"/>
            <a:chExt cx="16500" cy="7531"/>
          </a:xfrm>
        </p:grpSpPr>
        <p:sp>
          <p:nvSpPr>
            <p:cNvPr id="6" name="任意多边形: 形状 5">
              <a:extLst>
                <a:ext uri="{FF2B5EF4-FFF2-40B4-BE49-F238E27FC236}">
                  <a16:creationId xmlns:a16="http://schemas.microsoft.com/office/drawing/2014/main" id="{310D16C7-78D3-B56C-5131-E14AC68D3782}"/>
                </a:ext>
              </a:extLst>
            </p:cNvPr>
            <p:cNvSpPr/>
            <p:nvPr>
              <p:custDataLst>
                <p:tags r:id="rId2"/>
              </p:custDataLst>
            </p:nvPr>
          </p:nvSpPr>
          <p:spPr>
            <a:xfrm>
              <a:off x="1532" y="2550"/>
              <a:ext cx="16500" cy="75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9" name="文本框 8">
              <a:extLst>
                <a:ext uri="{FF2B5EF4-FFF2-40B4-BE49-F238E27FC236}">
                  <a16:creationId xmlns:a16="http://schemas.microsoft.com/office/drawing/2014/main" id="{EA9086B5-8586-F590-2AFD-72E2D462F0C6}"/>
                </a:ext>
              </a:extLst>
            </p:cNvPr>
            <p:cNvSpPr txBox="1"/>
            <p:nvPr>
              <p:custDataLst>
                <p:tags r:id="rId3"/>
              </p:custDataLst>
            </p:nvPr>
          </p:nvSpPr>
          <p:spPr>
            <a:xfrm>
              <a:off x="1737" y="3009"/>
              <a:ext cx="7266"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适量运动。走路是最好的运动方式。运动时要做到三个字：三、五、七。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“三”：每次三千米，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分钟以上；</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“五”：每星期最少运动五次；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“七”：每天适量运动。</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戒烟限酒。嗜烟酒者人缺的不是对健康技术的求知，而是对健康人生的正确态度。</a:t>
              </a: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心理平衡是一种良好的心理状态，即能够恰当地评价自己，应对日常生活中的压力，有效率地工作和学习。</a:t>
              </a:r>
            </a:p>
          </p:txBody>
        </p:sp>
      </p:grpSp>
      <p:pic>
        <p:nvPicPr>
          <p:cNvPr id="2" name="图片 1">
            <a:extLst>
              <a:ext uri="{FF2B5EF4-FFF2-40B4-BE49-F238E27FC236}">
                <a16:creationId xmlns:a16="http://schemas.microsoft.com/office/drawing/2014/main" id="{0BBCF684-F55C-7EB5-45F8-94571738059B}"/>
              </a:ext>
            </a:extLst>
          </p:cNvPr>
          <p:cNvPicPr>
            <a:picLocks noChangeAspect="1"/>
          </p:cNvPicPr>
          <p:nvPr/>
        </p:nvPicPr>
        <p:blipFill rotWithShape="1">
          <a:blip r:embed="rId5"/>
          <a:srcRect l="13421" r="15262"/>
          <a:stretch/>
        </p:blipFill>
        <p:spPr>
          <a:xfrm>
            <a:off x="6096001" y="1783671"/>
            <a:ext cx="5105400" cy="4198619"/>
          </a:xfrm>
          <a:prstGeom prst="rect">
            <a:avLst/>
          </a:prstGeom>
        </p:spPr>
      </p:pic>
    </p:spTree>
    <p:extLst>
      <p:ext uri="{BB962C8B-B14F-4D97-AF65-F5344CB8AC3E}">
        <p14:creationId xmlns:p14="http://schemas.microsoft.com/office/powerpoint/2010/main" val="3545472310"/>
      </p:ext>
    </p:ext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2b97c3e3-efcd-4358-8133-4e011551e47b"/>
  <p:tag name="COMMONDATA" val="eyJoZGlkIjoiZjAxMTJhOTdhYmExNjczZmFmMDgzNzk2N2NkOGE2YTMifQ=="/>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364,&quot;width&quot;:19200}"/>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2643</TotalTime>
  <Words>15391</Words>
  <Application>Microsoft Office PowerPoint</Application>
  <PresentationFormat>宽屏</PresentationFormat>
  <Paragraphs>525</Paragraphs>
  <Slides>98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98</vt:i4>
      </vt:variant>
    </vt:vector>
  </HeadingPairs>
  <TitlesOfParts>
    <vt:vector size="103" baseType="lpstr">
      <vt:lpstr>阿里巴巴普惠体</vt:lpstr>
      <vt:lpstr>微软雅黑</vt:lpstr>
      <vt:lpstr>Arial</vt:lpstr>
      <vt:lpstr>汉仪雅酷黑 75W</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subject>素材来源网站当图网-www.99ppt.com</dc:subject>
  <dc:creator>素材来源网站当图网-www.99ppt.com</dc:creator>
  <dc:description>素材来源网站当图网-www.99ppt.com</dc:description>
  <cp:lastModifiedBy>5832</cp:lastModifiedBy>
  <cp:revision>44</cp:revision>
  <dcterms:created xsi:type="dcterms:W3CDTF">2023-06-11T01:08:00Z</dcterms:created>
  <dcterms:modified xsi:type="dcterms:W3CDTF">2024-02-27T06:14:09Z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15686C1B4F9F4ACCB07E464B7878EA8D_12</vt:lpwstr>
  </property>
  <property fmtid="{A09F084E-AD41-489F-8076-AA5BE3082BCA}" pid="100">
    <vt:ui4>5</vt:ui4>
  </property>
  <property fmtid="{64440492-4C8B-11D1-8B70-080036B11A03}" pid="11">
    <vt:lpwstr>素材来源网站当图网-www.99ppt.com</vt:lpwstr>
  </property>
</Properties>
</file>